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315" r:id="rId3"/>
    <p:sldId id="326" r:id="rId4"/>
    <p:sldId id="318" r:id="rId5"/>
    <p:sldId id="257" r:id="rId6"/>
    <p:sldId id="260" r:id="rId7"/>
    <p:sldId id="102930" r:id="rId8"/>
    <p:sldId id="589" r:id="rId9"/>
    <p:sldId id="592" r:id="rId10"/>
    <p:sldId id="590" r:id="rId11"/>
    <p:sldId id="591" r:id="rId12"/>
    <p:sldId id="593" r:id="rId13"/>
    <p:sldId id="601" r:id="rId14"/>
    <p:sldId id="658" r:id="rId15"/>
    <p:sldId id="594" r:id="rId16"/>
    <p:sldId id="102937" r:id="rId17"/>
    <p:sldId id="102938" r:id="rId18"/>
    <p:sldId id="102939" r:id="rId19"/>
    <p:sldId id="102932" r:id="rId20"/>
    <p:sldId id="102933" r:id="rId21"/>
    <p:sldId id="102934" r:id="rId22"/>
    <p:sldId id="102935" r:id="rId23"/>
    <p:sldId id="102936" r:id="rId24"/>
    <p:sldId id="102931" r:id="rId25"/>
    <p:sldId id="346" r:id="rId26"/>
    <p:sldId id="612" r:id="rId27"/>
    <p:sldId id="635" r:id="rId28"/>
    <p:sldId id="613" r:id="rId29"/>
    <p:sldId id="633" r:id="rId30"/>
    <p:sldId id="632" r:id="rId31"/>
    <p:sldId id="643" r:id="rId32"/>
    <p:sldId id="102940" r:id="rId33"/>
    <p:sldId id="368" r:id="rId34"/>
    <p:sldId id="646" r:id="rId35"/>
    <p:sldId id="301" r:id="rId36"/>
    <p:sldId id="268" r:id="rId37"/>
    <p:sldId id="267" r:id="rId38"/>
    <p:sldId id="269" r:id="rId39"/>
    <p:sldId id="270"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20007-AE3E-4ADD-957A-EC4B6E597DFE}"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E212E-FB46-49F8-8B75-8B32DB5AAA55}" type="slidenum">
              <a:rPr lang="en-US" smtClean="0"/>
              <a:t>‹#›</a:t>
            </a:fld>
            <a:endParaRPr lang="en-US"/>
          </a:p>
        </p:txBody>
      </p:sp>
    </p:spTree>
    <p:extLst>
      <p:ext uri="{BB962C8B-B14F-4D97-AF65-F5344CB8AC3E}">
        <p14:creationId xmlns:p14="http://schemas.microsoft.com/office/powerpoint/2010/main" val="371599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AB11579-BFC3-45C8-A289-3B908F298500}"/>
              </a:ext>
            </a:extLst>
          </p:cNvPr>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Slide Number Placeholder 3">
            <a:extLst>
              <a:ext uri="{FF2B5EF4-FFF2-40B4-BE49-F238E27FC236}">
                <a16:creationId xmlns:a16="http://schemas.microsoft.com/office/drawing/2014/main" id="{78734994-45D0-413F-9A90-297A5B9A9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FBAA8-0359-46DC-A181-564FED088EEB}" type="slidenum">
              <a:rPr kumimoji="0" lang="en-US" altLang="en-US" sz="1200" b="0" i="0" u="none" strike="noStrike" kern="1200" cap="none" spc="0" normalizeH="0" baseline="0" noProof="0">
                <a:ln>
                  <a:noFill/>
                </a:ln>
                <a:solidFill>
                  <a:prstClr val="black"/>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Bitter" pitchFamily="2" charset="77"/>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0981056-B556-4518-B660-9D9B51F29FE8}"/>
              </a:ext>
            </a:extLst>
          </p:cNvPr>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Slide Number Placeholder 3">
            <a:extLst>
              <a:ext uri="{FF2B5EF4-FFF2-40B4-BE49-F238E27FC236}">
                <a16:creationId xmlns:a16="http://schemas.microsoft.com/office/drawing/2014/main" id="{F95D7710-C428-4353-A38E-BBEEEB96DC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0162B2-63E1-4186-A298-9BE7B345FD0C}" type="slidenum">
              <a:rPr kumimoji="0" lang="en-US" altLang="en-US" sz="1200" b="0" i="0" u="none" strike="noStrike" kern="1200" cap="none" spc="0" normalizeH="0" baseline="0" noProof="0">
                <a:ln>
                  <a:noFill/>
                </a:ln>
                <a:solidFill>
                  <a:srgbClr val="000000"/>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Bitter" pitchFamily="2" charset="77"/>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8C03263-D344-4A32-9025-DEA174CA6F1B}"/>
              </a:ext>
            </a:extLst>
          </p:cNvPr>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Slide Number Placeholder 3">
            <a:extLst>
              <a:ext uri="{FF2B5EF4-FFF2-40B4-BE49-F238E27FC236}">
                <a16:creationId xmlns:a16="http://schemas.microsoft.com/office/drawing/2014/main" id="{A458C900-5050-442F-81FB-A5093BE49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E0E54E-9F3F-4F2A-AE6B-EA52BE86F1BC}" type="slidenum">
              <a:rPr kumimoji="0" lang="en-US" altLang="en-US" sz="1200" b="0" i="0" u="none" strike="noStrike" kern="1200" cap="none" spc="0" normalizeH="0" baseline="0" noProof="0">
                <a:ln>
                  <a:noFill/>
                </a:ln>
                <a:solidFill>
                  <a:srgbClr val="000000"/>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Bitter" pitchFamily="2" charset="77"/>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B1AD-6261-FD73-0A73-E85ECDF5BFD1}"/>
              </a:ext>
            </a:extLst>
          </p:cNvPr>
          <p:cNvSpPr>
            <a:spLocks noGrp="1"/>
          </p:cNvSpPr>
          <p:nvPr>
            <p:ph type="ctrTitle"/>
          </p:nvPr>
        </p:nvSpPr>
        <p:spPr>
          <a:xfrm>
            <a:off x="1524000" y="1122363"/>
            <a:ext cx="9144000" cy="2387600"/>
          </a:xfrm>
        </p:spPr>
        <p:txBody>
          <a:bodyPr anchor="b">
            <a:normAutofit/>
          </a:bodyPr>
          <a:lstStyle>
            <a:lvl1pPr algn="ctr">
              <a:defRPr sz="4200">
                <a:latin typeface="Georgia" panose="02040502050405020303" pitchFamily="18" charset="0"/>
                <a:cs typeface="Adobe Hebrew" panose="02040503050201020203" pitchFamily="18" charset="-79"/>
              </a:defRPr>
            </a:lvl1pPr>
          </a:lstStyle>
          <a:p>
            <a:r>
              <a:rPr lang="en-US" dirty="0"/>
              <a:t>Click to edit Master title style</a:t>
            </a:r>
          </a:p>
        </p:txBody>
      </p:sp>
      <p:sp>
        <p:nvSpPr>
          <p:cNvPr id="3" name="Subtitle 2">
            <a:extLst>
              <a:ext uri="{FF2B5EF4-FFF2-40B4-BE49-F238E27FC236}">
                <a16:creationId xmlns:a16="http://schemas.microsoft.com/office/drawing/2014/main" id="{E1E38015-FD16-469C-A750-8822758376F9}"/>
              </a:ext>
            </a:extLst>
          </p:cNvPr>
          <p:cNvSpPr>
            <a:spLocks noGrp="1"/>
          </p:cNvSpPr>
          <p:nvPr>
            <p:ph type="subTitle" idx="1"/>
          </p:nvPr>
        </p:nvSpPr>
        <p:spPr>
          <a:xfrm>
            <a:off x="1524000" y="3602038"/>
            <a:ext cx="9144000" cy="1655762"/>
          </a:xfrm>
        </p:spPr>
        <p:txBody>
          <a:bodyPr/>
          <a:lstStyle>
            <a:lvl1pPr marL="0" indent="0" algn="ctr">
              <a:buNone/>
              <a:defRPr sz="2400">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40FA335B-5718-0651-75D3-3B3A2B23EEEF}"/>
              </a:ext>
            </a:extLst>
          </p:cNvPr>
          <p:cNvSpPr>
            <a:spLocks noGrp="1"/>
          </p:cNvSpPr>
          <p:nvPr>
            <p:ph type="ftr" sz="quarter" idx="11"/>
          </p:nvPr>
        </p:nvSpPr>
        <p:spPr/>
        <p:txBody>
          <a:bodyPr/>
          <a:lstStyle/>
          <a:p>
            <a:endParaRPr lang="en-US" dirty="0"/>
          </a:p>
        </p:txBody>
      </p:sp>
      <p:pic>
        <p:nvPicPr>
          <p:cNvPr id="9" name="Picture 8" descr="A close up of a logo&#10;&#10;AI-generated content may be incorrect.">
            <a:extLst>
              <a:ext uri="{FF2B5EF4-FFF2-40B4-BE49-F238E27FC236}">
                <a16:creationId xmlns:a16="http://schemas.microsoft.com/office/drawing/2014/main" id="{F69FEB6C-A435-F1AB-D7D6-D750D1557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570" y="5934974"/>
            <a:ext cx="1211874" cy="702363"/>
          </a:xfrm>
          <a:prstGeom prst="rect">
            <a:avLst/>
          </a:prstGeom>
        </p:spPr>
      </p:pic>
      <p:pic>
        <p:nvPicPr>
          <p:cNvPr id="1026" name="Picture 2" descr="Carrasquillo Law Group PC ..:: Corporate, Securities, EB-5, International and Immigration Law, New York, United States ::..">
            <a:extLst>
              <a:ext uri="{FF2B5EF4-FFF2-40B4-BE49-F238E27FC236}">
                <a16:creationId xmlns:a16="http://schemas.microsoft.com/office/drawing/2014/main" id="{FBE3B3AE-13D2-6881-4872-27DF7BA8D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9109" y="6162054"/>
            <a:ext cx="2102598" cy="50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2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0942-2C26-AE0F-DA69-8A1F97267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5F8683-F053-7B05-1335-6053981A4F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B6842-94F7-3F16-27CE-FCD3CF448055}"/>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5" name="Footer Placeholder 4">
            <a:extLst>
              <a:ext uri="{FF2B5EF4-FFF2-40B4-BE49-F238E27FC236}">
                <a16:creationId xmlns:a16="http://schemas.microsoft.com/office/drawing/2014/main" id="{79D68368-AB46-F246-34DB-6410C0B351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4C8290-3B61-0940-1545-9DF127D2F5EC}"/>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31389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6193-54BC-FAFF-713F-2214DB99F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64E640-8E67-4399-6DA2-3B495FE2A9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71E73-1DD2-907B-0C94-B226859E51D2}"/>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5" name="Footer Placeholder 4">
            <a:extLst>
              <a:ext uri="{FF2B5EF4-FFF2-40B4-BE49-F238E27FC236}">
                <a16:creationId xmlns:a16="http://schemas.microsoft.com/office/drawing/2014/main" id="{B5567EDD-3460-F5EF-0463-45F7105581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3C3483-35C9-8EC9-3316-1E97D03457B1}"/>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150716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11410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62208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089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36A18-C5D5-DDE1-9B64-C45000C190E4}"/>
              </a:ext>
            </a:extLst>
          </p:cNvPr>
          <p:cNvPicPr>
            <a:picLocks noGrp="1" noRot="1" noChangeAspect="1" noMove="1" noResize="1" noEditPoints="1" noAdjustHandles="1" noChangeArrowheads="1" noChangeShapeType="1" noCrop="1"/>
          </p:cNvPicPr>
          <p:nvPr userDrawn="1"/>
        </p:nvPicPr>
        <p:blipFill>
          <a:blip r:embed="rId2" cstate="screen">
            <a:alphaModFix amt="47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15B1458-0FBD-EC64-8A57-8997E760BDE6}"/>
              </a:ext>
            </a:extLst>
          </p:cNvPr>
          <p:cNvSpPr/>
          <p:nvPr userDrawn="1"/>
        </p:nvSpPr>
        <p:spPr>
          <a:xfrm>
            <a:off x="0" y="4060832"/>
            <a:ext cx="12192000" cy="16362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3" name="Round Diagonal Corner Rectangle 2">
            <a:extLst>
              <a:ext uri="{FF2B5EF4-FFF2-40B4-BE49-F238E27FC236}">
                <a16:creationId xmlns:a16="http://schemas.microsoft.com/office/drawing/2014/main" id="{FB6C2FA4-27F9-87E5-25D0-C68241E4962E}"/>
              </a:ext>
            </a:extLst>
          </p:cNvPr>
          <p:cNvSpPr>
            <a:spLocks noGrp="1" noRot="1" noMove="1" noResize="1" noEditPoints="1" noAdjustHandles="1" noChangeArrowheads="1" noChangeShapeType="1"/>
          </p:cNvSpPr>
          <p:nvPr userDrawn="1"/>
        </p:nvSpPr>
        <p:spPr>
          <a:xfrm>
            <a:off x="0" y="0"/>
            <a:ext cx="6745287" cy="685800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pic>
        <p:nvPicPr>
          <p:cNvPr id="6" name="Picture 5" descr="A blue and grey text on a black background&#10;&#10;Description automatically generated">
            <a:extLst>
              <a:ext uri="{FF2B5EF4-FFF2-40B4-BE49-F238E27FC236}">
                <a16:creationId xmlns:a16="http://schemas.microsoft.com/office/drawing/2014/main" id="{B9BD2450-20D9-CD15-C9AA-2CE113C77A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5489"/>
            <a:ext cx="1820779" cy="618166"/>
          </a:xfrm>
          <a:prstGeom prst="rect">
            <a:avLst/>
          </a:prstGeom>
        </p:spPr>
      </p:pic>
      <p:sp>
        <p:nvSpPr>
          <p:cNvPr id="7" name="Title 1">
            <a:extLst>
              <a:ext uri="{FF2B5EF4-FFF2-40B4-BE49-F238E27FC236}">
                <a16:creationId xmlns:a16="http://schemas.microsoft.com/office/drawing/2014/main" id="{C2705E29-152A-5415-0F96-8FE3ADFB2EE2}"/>
              </a:ext>
            </a:extLst>
          </p:cNvPr>
          <p:cNvSpPr txBox="1">
            <a:spLocks/>
          </p:cNvSpPr>
          <p:nvPr userDrawn="1"/>
        </p:nvSpPr>
        <p:spPr>
          <a:xfrm>
            <a:off x="2566738" y="666221"/>
            <a:ext cx="4296215" cy="567434"/>
          </a:xfrm>
          <a:prstGeom prst="rect">
            <a:avLst/>
          </a:prstGeom>
        </p:spPr>
        <p:txBody>
          <a:bodyPr/>
          <a:lstStyle>
            <a:lvl1pPr algn="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20" normalizeH="0" baseline="0" noProof="0" dirty="0">
                <a:ln>
                  <a:noFill/>
                </a:ln>
                <a:solidFill>
                  <a:srgbClr val="414042"/>
                </a:solidFill>
                <a:effectLst/>
                <a:uLnTx/>
                <a:uFillTx/>
                <a:latin typeface="Nunito Light" pitchFamily="2" charset="77"/>
                <a:ea typeface="+mn-ea"/>
                <a:cs typeface="+mn-cs"/>
              </a:rPr>
              <a:t>Presenting a live 90-minute webinar </a:t>
            </a:r>
            <a:br>
              <a:rPr kumimoji="0" lang="en-US" sz="1400" b="0" i="1" u="none" strike="noStrike" kern="1200" cap="none" spc="20" normalizeH="0" baseline="0" noProof="0" dirty="0">
                <a:ln>
                  <a:noFill/>
                </a:ln>
                <a:solidFill>
                  <a:srgbClr val="414042"/>
                </a:solidFill>
                <a:effectLst/>
                <a:uLnTx/>
                <a:uFillTx/>
                <a:latin typeface="Nunito Light" pitchFamily="2" charset="77"/>
                <a:ea typeface="+mn-ea"/>
                <a:cs typeface="+mn-cs"/>
              </a:rPr>
            </a:br>
            <a:r>
              <a:rPr kumimoji="0" lang="en-US" sz="1400" b="0" i="1" u="none" strike="noStrike" kern="1200" cap="none" spc="20" normalizeH="0" baseline="0" noProof="0" dirty="0">
                <a:ln>
                  <a:noFill/>
                </a:ln>
                <a:solidFill>
                  <a:srgbClr val="414042"/>
                </a:solidFill>
                <a:effectLst/>
                <a:uLnTx/>
                <a:uFillTx/>
                <a:latin typeface="Nunito Light" pitchFamily="2" charset="77"/>
                <a:ea typeface="+mn-ea"/>
                <a:cs typeface="+mn-cs"/>
              </a:rPr>
              <a:t>with interactive Q&amp;A</a:t>
            </a:r>
          </a:p>
        </p:txBody>
      </p:sp>
      <p:cxnSp>
        <p:nvCxnSpPr>
          <p:cNvPr id="9" name="Straight Connector 8">
            <a:extLst>
              <a:ext uri="{FF2B5EF4-FFF2-40B4-BE49-F238E27FC236}">
                <a16:creationId xmlns:a16="http://schemas.microsoft.com/office/drawing/2014/main" id="{AE43CFBC-504D-95B1-5F55-795E3DC9080F}"/>
              </a:ext>
            </a:extLst>
          </p:cNvPr>
          <p:cNvCxnSpPr>
            <a:cxnSpLocks/>
          </p:cNvCxnSpPr>
          <p:nvPr userDrawn="1"/>
        </p:nvCxnSpPr>
        <p:spPr>
          <a:xfrm>
            <a:off x="2422358" y="556667"/>
            <a:ext cx="0" cy="6769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D06F591A-5310-9B61-8D69-0A543502D8EE}"/>
              </a:ext>
            </a:extLst>
          </p:cNvPr>
          <p:cNvSpPr>
            <a:spLocks noGrp="1"/>
          </p:cNvSpPr>
          <p:nvPr>
            <p:ph type="title"/>
          </p:nvPr>
        </p:nvSpPr>
        <p:spPr>
          <a:xfrm>
            <a:off x="457201" y="1380953"/>
            <a:ext cx="6288088" cy="1578488"/>
          </a:xfrm>
        </p:spPr>
        <p:txBody>
          <a:bodyPr anchor="b" anchorCtr="0"/>
          <a:lstStyle>
            <a:lvl1pPr>
              <a:lnSpc>
                <a:spcPts val="3000"/>
              </a:lnSpc>
              <a:defRPr sz="2400" b="0" i="0">
                <a:latin typeface="Bitter" pitchFamily="2" charset="77"/>
              </a:defRPr>
            </a:lvl1pPr>
          </a:lstStyle>
          <a:p>
            <a:r>
              <a:rPr lang="en-US" dirty="0"/>
              <a:t>Click to edit Master title style</a:t>
            </a:r>
          </a:p>
        </p:txBody>
      </p:sp>
      <p:sp>
        <p:nvSpPr>
          <p:cNvPr id="16" name="Text Placeholder 15">
            <a:extLst>
              <a:ext uri="{FF2B5EF4-FFF2-40B4-BE49-F238E27FC236}">
                <a16:creationId xmlns:a16="http://schemas.microsoft.com/office/drawing/2014/main" id="{D6DE23F2-D2DD-B07B-895C-EF08184B8B16}"/>
              </a:ext>
            </a:extLst>
          </p:cNvPr>
          <p:cNvSpPr>
            <a:spLocks noGrp="1"/>
          </p:cNvSpPr>
          <p:nvPr>
            <p:ph type="body" sz="quarter" idx="10"/>
          </p:nvPr>
        </p:nvSpPr>
        <p:spPr>
          <a:xfrm>
            <a:off x="457200" y="3085475"/>
            <a:ext cx="6288088" cy="806295"/>
          </a:xfrm>
        </p:spPr>
        <p:txBody>
          <a:bodyPr/>
          <a:lstStyle>
            <a:lvl1pPr marL="0" indent="0">
              <a:lnSpc>
                <a:spcPts val="2000"/>
              </a:lnSpc>
              <a:buNone/>
              <a:defRPr sz="1400" b="0" i="0">
                <a:latin typeface="Nunito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19">
            <a:extLst>
              <a:ext uri="{FF2B5EF4-FFF2-40B4-BE49-F238E27FC236}">
                <a16:creationId xmlns:a16="http://schemas.microsoft.com/office/drawing/2014/main" id="{72A8DF4E-7373-5B88-8E93-E967AB6D01B9}"/>
              </a:ext>
            </a:extLst>
          </p:cNvPr>
          <p:cNvSpPr>
            <a:spLocks noGrp="1"/>
          </p:cNvSpPr>
          <p:nvPr>
            <p:ph type="body" sz="quarter" idx="12"/>
          </p:nvPr>
        </p:nvSpPr>
        <p:spPr>
          <a:xfrm>
            <a:off x="457200" y="4519178"/>
            <a:ext cx="6288088" cy="1177949"/>
          </a:xfrm>
        </p:spPr>
        <p:txBody>
          <a:bodyPr anchor="ctr" anchorCtr="0"/>
          <a:lstStyle>
            <a:lvl1pPr marL="171450" indent="-171450">
              <a:lnSpc>
                <a:spcPts val="1600"/>
              </a:lnSpc>
              <a:buFont typeface="Arial" panose="020B0604020202020204" pitchFamily="34" charset="0"/>
              <a:buChar char="•"/>
              <a:defRPr sz="1200" b="0" i="0">
                <a:solidFill>
                  <a:schemeClr val="bg2"/>
                </a:solidFill>
                <a:latin typeface="Nunito" pitchFamily="2"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1" name="Text Placeholder 19">
            <a:extLst>
              <a:ext uri="{FF2B5EF4-FFF2-40B4-BE49-F238E27FC236}">
                <a16:creationId xmlns:a16="http://schemas.microsoft.com/office/drawing/2014/main" id="{BB089F1A-A89F-720B-F485-A09A5D49E75B}"/>
              </a:ext>
            </a:extLst>
          </p:cNvPr>
          <p:cNvSpPr>
            <a:spLocks noGrp="1"/>
          </p:cNvSpPr>
          <p:nvPr>
            <p:ph type="body" sz="quarter" idx="13"/>
          </p:nvPr>
        </p:nvSpPr>
        <p:spPr>
          <a:xfrm>
            <a:off x="7202487" y="4060833"/>
            <a:ext cx="4532313" cy="1636294"/>
          </a:xfrm>
        </p:spPr>
        <p:txBody>
          <a:bodyPr anchor="ctr" anchorCtr="0"/>
          <a:lstStyle>
            <a:lvl1pPr marL="0" indent="0">
              <a:lnSpc>
                <a:spcPts val="1800"/>
              </a:lnSpc>
              <a:buNone/>
              <a:defRPr sz="1200" b="0" i="0">
                <a:solidFill>
                  <a:schemeClr val="bg1"/>
                </a:solidFill>
                <a:latin typeface="Nunito Light" pitchFamily="2"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39361C75-922F-3B2C-A40B-2D5E8395E423}"/>
              </a:ext>
            </a:extLst>
          </p:cNvPr>
          <p:cNvPicPr/>
          <p:nvPr userDrawn="1"/>
        </p:nvPicPr>
        <p:blipFill>
          <a:blip r:embed="rId4" cstate="screen">
            <a:extLst>
              <a:ext uri="{28A0092B-C50C-407E-A947-70E740481C1C}">
                <a14:useLocalDpi xmlns:a14="http://schemas.microsoft.com/office/drawing/2010/main"/>
              </a:ext>
            </a:extLst>
          </a:blip>
          <a:srcRect/>
          <a:stretch/>
        </p:blipFill>
        <p:spPr>
          <a:xfrm>
            <a:off x="457200" y="6440140"/>
            <a:ext cx="4275723" cy="149920"/>
          </a:xfrm>
          <a:prstGeom prst="rect">
            <a:avLst/>
          </a:prstGeom>
        </p:spPr>
      </p:pic>
    </p:spTree>
    <p:extLst>
      <p:ext uri="{BB962C8B-B14F-4D97-AF65-F5344CB8AC3E}">
        <p14:creationId xmlns:p14="http://schemas.microsoft.com/office/powerpoint/2010/main" val="2895766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F - dark/red phot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3112D-91B7-A165-F946-157D6055725D}"/>
              </a:ext>
            </a:extLst>
          </p:cNvPr>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170" name="Rectangle 2"/>
          <p:cNvSpPr>
            <a:spLocks noGrp="1" noChangeArrowheads="1"/>
          </p:cNvSpPr>
          <p:nvPr>
            <p:ph type="ctrTitle" hasCustomPrompt="1"/>
          </p:nvPr>
        </p:nvSpPr>
        <p:spPr bwMode="gray">
          <a:xfrm>
            <a:off x="475589" y="1929947"/>
            <a:ext cx="11287858" cy="793540"/>
          </a:xfrm>
        </p:spPr>
        <p:txBody>
          <a:bodyPr anchor="t" anchorCtr="0"/>
          <a:lstStyle>
            <a:lvl1pPr>
              <a:lnSpc>
                <a:spcPts val="3400"/>
              </a:lnSpc>
              <a:defRPr sz="2800" b="0" i="0" cap="none" baseline="0">
                <a:solidFill>
                  <a:schemeClr val="bg1"/>
                </a:solidFill>
                <a:latin typeface="Bitter Medium" pitchFamily="2" charset="77"/>
              </a:defRPr>
            </a:lvl1pPr>
          </a:lstStyle>
          <a:p>
            <a:r>
              <a:rPr lang="en-US" dirty="0"/>
              <a:t>Click To Edit Master Title Style</a:t>
            </a:r>
            <a:endParaRPr lang="en-GB" dirty="0"/>
          </a:p>
        </p:txBody>
      </p:sp>
      <p:sp>
        <p:nvSpPr>
          <p:cNvPr id="2" name="Rectangle 3">
            <a:extLst>
              <a:ext uri="{FF2B5EF4-FFF2-40B4-BE49-F238E27FC236}">
                <a16:creationId xmlns:a16="http://schemas.microsoft.com/office/drawing/2014/main" id="{B1A116E9-A215-0603-7B94-5BDBBA484F52}"/>
              </a:ext>
            </a:extLst>
          </p:cNvPr>
          <p:cNvSpPr>
            <a:spLocks noGrp="1" noChangeArrowheads="1"/>
          </p:cNvSpPr>
          <p:nvPr>
            <p:ph type="subTitle" idx="1"/>
          </p:nvPr>
        </p:nvSpPr>
        <p:spPr bwMode="gray">
          <a:xfrm>
            <a:off x="475589" y="3950728"/>
            <a:ext cx="4092356" cy="239937"/>
          </a:xfrm>
          <a:prstGeom prst="rect">
            <a:avLst/>
          </a:prstGeom>
          <a:noFill/>
        </p:spPr>
        <p:txBody>
          <a:bodyPr wrap="square" lIns="0" tIns="0" rIns="0" bIns="0">
            <a:spAutoFit/>
          </a:bodyPr>
          <a:lstStyle>
            <a:lvl1pPr marL="0" indent="0">
              <a:buNone/>
              <a:defRPr sz="1400" b="1" i="0">
                <a:solidFill>
                  <a:schemeClr val="bg1"/>
                </a:solidFill>
                <a:latin typeface="Bitter SemiBold" pitchFamily="2" charset="77"/>
              </a:defRPr>
            </a:lvl1pPr>
          </a:lstStyle>
          <a:p>
            <a:r>
              <a:rPr lang="en-US" dirty="0"/>
              <a:t>Click to edit Master subtitle style</a:t>
            </a:r>
            <a:endParaRPr lang="en-GB" dirty="0"/>
          </a:p>
        </p:txBody>
      </p:sp>
      <p:sp>
        <p:nvSpPr>
          <p:cNvPr id="10" name="Text Placeholder 9">
            <a:extLst>
              <a:ext uri="{FF2B5EF4-FFF2-40B4-BE49-F238E27FC236}">
                <a16:creationId xmlns:a16="http://schemas.microsoft.com/office/drawing/2014/main" id="{0B0BCDF1-305E-FD1C-947D-B8CAF74E6D58}"/>
              </a:ext>
            </a:extLst>
          </p:cNvPr>
          <p:cNvSpPr>
            <a:spLocks noGrp="1"/>
          </p:cNvSpPr>
          <p:nvPr>
            <p:ph type="body" sz="quarter" idx="10"/>
          </p:nvPr>
        </p:nvSpPr>
        <p:spPr>
          <a:xfrm>
            <a:off x="476250" y="2470639"/>
            <a:ext cx="11287858" cy="1407624"/>
          </a:xfrm>
        </p:spPr>
        <p:txBody>
          <a:bodyPr/>
          <a:lstStyle>
            <a:lvl1pPr marL="0" indent="0">
              <a:lnSpc>
                <a:spcPts val="2200"/>
              </a:lnSpc>
              <a:buNone/>
              <a:defRPr sz="1800" b="0" i="0">
                <a:solidFill>
                  <a:schemeClr val="bg1"/>
                </a:solidFill>
                <a:latin typeface="Nunito Medium" pitchFamily="2" charset="77"/>
              </a:defRPr>
            </a:lvl1pPr>
            <a:lvl2pPr marL="457200" indent="0">
              <a:buNone/>
              <a:defRPr b="0" i="0">
                <a:solidFill>
                  <a:schemeClr val="bg1"/>
                </a:solidFill>
                <a:latin typeface="Nunito Medium" pitchFamily="2" charset="77"/>
              </a:defRPr>
            </a:lvl2pPr>
            <a:lvl3pPr marL="914400" indent="0">
              <a:buNone/>
              <a:defRPr b="0" i="0">
                <a:solidFill>
                  <a:schemeClr val="bg1"/>
                </a:solidFill>
                <a:latin typeface="Nunito Medium" pitchFamily="2" charset="77"/>
              </a:defRPr>
            </a:lvl3pPr>
            <a:lvl4pPr marL="1371600" indent="0">
              <a:buNone/>
              <a:defRPr b="0" i="0">
                <a:solidFill>
                  <a:schemeClr val="bg1"/>
                </a:solidFill>
                <a:latin typeface="Nunito Medium" pitchFamily="2" charset="77"/>
              </a:defRPr>
            </a:lvl4pPr>
            <a:lvl5pPr marL="1828800" indent="0">
              <a:buNone/>
              <a:defRPr b="0" i="0">
                <a:solidFill>
                  <a:schemeClr val="bg1"/>
                </a:solidFill>
                <a:latin typeface="Nunito Medium" pitchFamily="2" charset="77"/>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BE704F40-737A-DD54-F003-D446880111E8}"/>
              </a:ext>
            </a:extLst>
          </p:cNvPr>
          <p:cNvSpPr>
            <a:spLocks noGrp="1"/>
          </p:cNvSpPr>
          <p:nvPr>
            <p:ph type="body" sz="quarter" idx="11"/>
          </p:nvPr>
        </p:nvSpPr>
        <p:spPr>
          <a:xfrm>
            <a:off x="475589" y="6178795"/>
            <a:ext cx="11288519" cy="380389"/>
          </a:xfrm>
        </p:spPr>
        <p:txBody>
          <a:bodyPr/>
          <a:lstStyle>
            <a:lvl1pPr marL="0" indent="0" algn="r">
              <a:buNone/>
              <a:defRPr sz="1400" b="0" i="0">
                <a:solidFill>
                  <a:schemeClr val="bg1"/>
                </a:solidFill>
                <a:latin typeface="Nunito" pitchFamily="2" charset="77"/>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E62DB893-2444-2576-0DC6-2B0E1C9F5ED4}"/>
              </a:ext>
            </a:extLst>
          </p:cNvPr>
          <p:cNvSpPr>
            <a:spLocks noGrp="1"/>
          </p:cNvSpPr>
          <p:nvPr>
            <p:ph type="body" sz="quarter" idx="12" hasCustomPrompt="1"/>
          </p:nvPr>
        </p:nvSpPr>
        <p:spPr>
          <a:xfrm>
            <a:off x="475589" y="1575518"/>
            <a:ext cx="3155950" cy="281964"/>
          </a:xfrm>
        </p:spPr>
        <p:txBody>
          <a:bodyPr/>
          <a:lstStyle>
            <a:lvl1pPr marL="0" indent="0">
              <a:buNone/>
              <a:defRPr sz="1200" b="1" i="0">
                <a:solidFill>
                  <a:schemeClr val="bg1"/>
                </a:solidFill>
                <a:latin typeface="Nunito SemiBold" pitchFamily="2" charset="77"/>
              </a:defRPr>
            </a:lvl1pPr>
          </a:lstStyle>
          <a:p>
            <a:pPr lvl="0"/>
            <a:r>
              <a:rPr lang="en-US" dirty="0"/>
              <a:t>CLICK TO EDIT MASTER TEXT STYLES</a:t>
            </a:r>
          </a:p>
        </p:txBody>
      </p:sp>
    </p:spTree>
    <p:extLst>
      <p:ext uri="{BB962C8B-B14F-4D97-AF65-F5344CB8AC3E}">
        <p14:creationId xmlns:p14="http://schemas.microsoft.com/office/powerpoint/2010/main" val="4055033941"/>
      </p:ext>
    </p:extLst>
  </p:cSld>
  <p:clrMapOvr>
    <a:masterClrMapping/>
  </p:clrMapOvr>
  <p:extLst>
    <p:ext uri="{DCECCB84-F9BA-43D5-87BE-67443E8EF086}">
      <p15:sldGuideLst xmlns:p15="http://schemas.microsoft.com/office/powerpoint/2012/main">
        <p15:guide id="2" orient="horz" pos="720">
          <p15:clr>
            <a:srgbClr val="FBAE40"/>
          </p15:clr>
        </p15:guide>
        <p15:guide id="3" orient="horz" pos="31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 Slide 18p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2262E-C4DB-DCD4-F5DA-89F7A6E766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858" t="-392"/>
          <a:stretch/>
        </p:blipFill>
        <p:spPr>
          <a:xfrm>
            <a:off x="0" y="-26758"/>
            <a:ext cx="12192000" cy="6911529"/>
          </a:xfrm>
          <a:prstGeom prst="rect">
            <a:avLst/>
          </a:prstGeom>
        </p:spPr>
      </p:pic>
      <p:sp>
        <p:nvSpPr>
          <p:cNvPr id="4" name="Rectangle 3">
            <a:extLst>
              <a:ext uri="{FF2B5EF4-FFF2-40B4-BE49-F238E27FC236}">
                <a16:creationId xmlns:a16="http://schemas.microsoft.com/office/drawing/2014/main" id="{FB970A47-AF03-9E13-49FD-5F83A74EB428}"/>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7" name="Freeform: Shape 13">
            <a:extLst>
              <a:ext uri="{FF2B5EF4-FFF2-40B4-BE49-F238E27FC236}">
                <a16:creationId xmlns:a16="http://schemas.microsoft.com/office/drawing/2014/main" id="{DF6CC5FF-2437-B4E8-1B6F-80B65E7AF885}"/>
              </a:ext>
            </a:extLst>
          </p:cNvPr>
          <p:cNvSpPr>
            <a:spLocks noChangeAspect="1"/>
          </p:cNvSpPr>
          <p:nvPr userDrawn="1"/>
        </p:nvSpPr>
        <p:spPr>
          <a:xfrm rot="16200000" flipV="1">
            <a:off x="2640233" y="-2640229"/>
            <a:ext cx="6911529"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685798" y="548640"/>
            <a:ext cx="9307028"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685798" y="1604742"/>
            <a:ext cx="9307030" cy="4572000"/>
          </a:xfrm>
        </p:spPr>
        <p:txBody>
          <a:bodyPr/>
          <a:lstStyle>
            <a:lvl1pPr marL="342900" indent="-342900">
              <a:spcAft>
                <a:spcPts val="1200"/>
              </a:spcAft>
              <a:buFont typeface="+mj-lt"/>
              <a:buAutoNum type="romanUcPeriod"/>
              <a:defRPr sz="1800">
                <a:solidFill>
                  <a:schemeClr val="bg2"/>
                </a:solidFill>
              </a:defRPr>
            </a:lvl1pPr>
            <a:lvl2pPr marL="800100" indent="-342900">
              <a:lnSpc>
                <a:spcPts val="2000"/>
              </a:lnSpc>
              <a:spcAft>
                <a:spcPts val="1200"/>
              </a:spcAft>
              <a:buFont typeface="+mj-lt"/>
              <a:buAutoNum type="alphaUcPeriod"/>
              <a:defRPr sz="1600">
                <a:solidFill>
                  <a:schemeClr val="bg2"/>
                </a:solidFill>
              </a:defRPr>
            </a:lvl2pPr>
            <a:lvl3pPr>
              <a:lnSpc>
                <a:spcPts val="2000"/>
              </a:lnSpc>
              <a:spcAft>
                <a:spcPts val="1200"/>
              </a:spcAft>
              <a:defRPr sz="1600">
                <a:solidFill>
                  <a:schemeClr val="bg2"/>
                </a:solidFill>
              </a:defRPr>
            </a:lvl3pPr>
            <a:lvl4pPr>
              <a:lnSpc>
                <a:spcPts val="2000"/>
              </a:lnSpc>
              <a:spcAft>
                <a:spcPts val="1200"/>
              </a:spcAft>
              <a:defRPr sz="1600">
                <a:solidFill>
                  <a:schemeClr val="bg2"/>
                </a:solidFill>
              </a:defRPr>
            </a:lvl4pPr>
            <a:lvl5pPr>
              <a:lnSpc>
                <a:spcPts val="2000"/>
              </a:lnSpc>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a:extLst>
              <a:ext uri="{FF2B5EF4-FFF2-40B4-BE49-F238E27FC236}">
                <a16:creationId xmlns:a16="http://schemas.microsoft.com/office/drawing/2014/main" id="{083BA80D-3F7F-BD01-92DA-0ED55D85E3E7}"/>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414729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End Slide A">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building, outdoor, city&#10;&#10;Description automatically generated">
            <a:extLst>
              <a:ext uri="{FF2B5EF4-FFF2-40B4-BE49-F238E27FC236}">
                <a16:creationId xmlns:a16="http://schemas.microsoft.com/office/drawing/2014/main" id="{E65C41B9-07E2-AC79-331F-8B4CC0A1DD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12" name="Rectangle 15"/>
          <p:cNvSpPr>
            <a:spLocks noChangeArrowheads="1"/>
          </p:cNvSpPr>
          <p:nvPr/>
        </p:nvSpPr>
        <p:spPr bwMode="gray">
          <a:xfrm>
            <a:off x="0" y="0"/>
            <a:ext cx="12192000" cy="6858000"/>
          </a:xfrm>
          <a:prstGeom prst="rect">
            <a:avLst/>
          </a:prstGeom>
          <a:solidFill>
            <a:schemeClr val="tx2">
              <a:alpha val="61169"/>
            </a:schemeClr>
          </a:solidFill>
          <a:ln w="9525">
            <a:noFill/>
            <a:miter lim="800000"/>
            <a:headEnd/>
            <a:tailEnd/>
          </a:ln>
          <a:effectLst/>
        </p:spPr>
        <p:txBody>
          <a:bodyPr wrap="none" anchor="ctr"/>
          <a:lstStyle/>
          <a:p>
            <a:endParaRPr lang="en-GB" sz="1800" b="0" i="0" dirty="0">
              <a:latin typeface="Bitter" pitchFamily="2" charset="77"/>
            </a:endParaRPr>
          </a:p>
        </p:txBody>
      </p:sp>
      <p:sp>
        <p:nvSpPr>
          <p:cNvPr id="5" name="Rectangle 15">
            <a:extLst>
              <a:ext uri="{FF2B5EF4-FFF2-40B4-BE49-F238E27FC236}">
                <a16:creationId xmlns:a16="http://schemas.microsoft.com/office/drawing/2014/main" id="{944B6644-368E-69EA-3BA7-95EDDB9B0FFB}"/>
              </a:ext>
            </a:extLst>
          </p:cNvPr>
          <p:cNvSpPr>
            <a:spLocks noChangeArrowheads="1"/>
          </p:cNvSpPr>
          <p:nvPr userDrawn="1"/>
        </p:nvSpPr>
        <p:spPr bwMode="gray">
          <a:xfrm rot="16200000">
            <a:off x="2666997" y="-2666998"/>
            <a:ext cx="6858003" cy="12191999"/>
          </a:xfrm>
          <a:prstGeom prst="rect">
            <a:avLst/>
          </a:prstGeom>
          <a:gradFill>
            <a:gsLst>
              <a:gs pos="0">
                <a:schemeClr val="tx1">
                  <a:lumMod val="0"/>
                  <a:alpha val="42526"/>
                </a:schemeClr>
              </a:gs>
              <a:gs pos="100000">
                <a:schemeClr val="bg1">
                  <a:alpha val="0"/>
                  <a:lumMod val="0"/>
                </a:schemeClr>
              </a:gs>
            </a:gsLst>
            <a:lin ang="5400000" scaled="1"/>
          </a:gradFill>
          <a:ln w="9525">
            <a:noFill/>
            <a:miter lim="800000"/>
            <a:headEnd/>
            <a:tailEnd/>
          </a:ln>
          <a:effectLst/>
        </p:spPr>
        <p:txBody>
          <a:bodyPr wrap="none" anchor="ctr"/>
          <a:lstStyle/>
          <a:p>
            <a:endParaRPr lang="en-GB" sz="1800" b="0" i="0" dirty="0">
              <a:latin typeface="Bitter" pitchFamily="2" charset="77"/>
            </a:endParaRPr>
          </a:p>
        </p:txBody>
      </p:sp>
      <p:sp>
        <p:nvSpPr>
          <p:cNvPr id="18" name="TextBox 9">
            <a:extLst>
              <a:ext uri="{FF2B5EF4-FFF2-40B4-BE49-F238E27FC236}">
                <a16:creationId xmlns:a16="http://schemas.microsoft.com/office/drawing/2014/main" id="{D1423A20-B615-47ED-B0CA-7DC4882CF900}"/>
              </a:ext>
            </a:extLst>
          </p:cNvPr>
          <p:cNvSpPr txBox="1">
            <a:spLocks noChangeArrowheads="1"/>
          </p:cNvSpPr>
          <p:nvPr userDrawn="1"/>
        </p:nvSpPr>
        <p:spPr bwMode="auto">
          <a:xfrm>
            <a:off x="457200" y="4465062"/>
            <a:ext cx="6215449" cy="1692771"/>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050" b="0" i="0" kern="1200" dirty="0">
                <a:solidFill>
                  <a:schemeClr val="bg1"/>
                </a:solidFill>
                <a:effectLst/>
                <a:latin typeface="Nunito Light" pitchFamily="2" charset="77"/>
                <a:ea typeface="+mn-ea"/>
                <a:cs typeface="+mn-cs"/>
              </a:rPr>
              <a:t>About BDO USA </a:t>
            </a:r>
          </a:p>
          <a:p>
            <a:pPr>
              <a:spcBef>
                <a:spcPts val="0"/>
              </a:spcBef>
              <a:spcAft>
                <a:spcPts val="600"/>
              </a:spcAft>
            </a:pPr>
            <a:r>
              <a:rPr lang="en-US" sz="1050" b="0" i="0" kern="1200" dirty="0">
                <a:solidFill>
                  <a:schemeClr val="bg1"/>
                </a:solidFill>
                <a:effectLst/>
                <a:latin typeface="Nunito Light" pitchFamily="2" charset="77"/>
                <a:ea typeface="+mn-ea"/>
                <a:cs typeface="+mn-cs"/>
              </a:rPr>
              <a:t>At BDO, our purpose is helping people thrive, every day. Together, we are focused on delivering exceptional and sustainable outcomes — for our people, our clients and our communities. Across the U.S., and in over 160 countries through our global organization, BDO professionals provide assurance, tax and advisory services for a diverse range of clients. </a:t>
            </a:r>
          </a:p>
          <a:p>
            <a:pPr>
              <a:spcBef>
                <a:spcPts val="0"/>
              </a:spcBef>
              <a:spcAft>
                <a:spcPts val="600"/>
              </a:spcAft>
            </a:pPr>
            <a:r>
              <a:rPr lang="en-US" sz="1050" b="0" i="0" kern="1200" dirty="0">
                <a:solidFill>
                  <a:schemeClr val="bg1"/>
                </a:solidFill>
                <a:effectLst/>
                <a:latin typeface="Nunito Light" pitchFamily="2" charset="77"/>
                <a:ea typeface="+mn-ea"/>
                <a:cs typeface="+mn-cs"/>
              </a:rPr>
              <a:t>BDO is the brand name for the BDO network and for each of the BDO Member Firms. BDO USA, P.C, a Virginia professional corporation, is the U.S. member of BDO International Limited, a UK company limited by guarantee, and forms part of the international BDO network of independent member firms.</a:t>
            </a:r>
          </a:p>
          <a:p>
            <a:pPr marL="0" marR="0" lvl="0" indent="0" algn="l" defTabSz="1005840" rtl="0" eaLnBrk="1" fontAlgn="base" latinLnBrk="0" hangingPunct="1">
              <a:lnSpc>
                <a:spcPct val="100000"/>
              </a:lnSpc>
              <a:spcBef>
                <a:spcPts val="0"/>
              </a:spcBef>
              <a:spcAft>
                <a:spcPts val="600"/>
              </a:spcAft>
              <a:buClrTx/>
              <a:buSzTx/>
              <a:buFontTx/>
              <a:buNone/>
              <a:tabLst/>
              <a:defRPr/>
            </a:pPr>
            <a:r>
              <a:rPr lang="en-US" sz="1100" b="0" i="0" dirty="0">
                <a:solidFill>
                  <a:schemeClr val="bg1"/>
                </a:solidFill>
                <a:latin typeface="Nunito Light" pitchFamily="2" charset="77"/>
              </a:rPr>
              <a:t>www.bdo.com</a:t>
            </a:r>
          </a:p>
        </p:txBody>
      </p:sp>
      <p:sp>
        <p:nvSpPr>
          <p:cNvPr id="21" name="TextBox 9">
            <a:extLst>
              <a:ext uri="{FF2B5EF4-FFF2-40B4-BE49-F238E27FC236}">
                <a16:creationId xmlns:a16="http://schemas.microsoft.com/office/drawing/2014/main" id="{C54D2AFB-971E-48D2-9B00-EC69BF039746}"/>
              </a:ext>
            </a:extLst>
          </p:cNvPr>
          <p:cNvSpPr txBox="1">
            <a:spLocks noChangeArrowheads="1"/>
          </p:cNvSpPr>
          <p:nvPr userDrawn="1"/>
        </p:nvSpPr>
        <p:spPr bwMode="auto">
          <a:xfrm>
            <a:off x="457199" y="6219375"/>
            <a:ext cx="7306574" cy="415498"/>
          </a:xfrm>
          <a:prstGeom prst="rect">
            <a:avLst/>
          </a:prstGeom>
          <a:noFill/>
          <a:ln w="9525">
            <a:noFill/>
            <a:miter lim="800000"/>
            <a:headEnd/>
            <a:tailEnd/>
          </a:ln>
        </p:spPr>
        <p:txBody>
          <a:bodyPr wrap="square" lIns="0" tIns="0" rIns="0" bIns="0" anchor="ctr">
            <a:spAutoFit/>
          </a:bodyPr>
          <a:lstStyle/>
          <a:p>
            <a:pPr marL="0" marR="0" lvl="0" indent="0" algn="l" defTabSz="1005840" rtl="0" eaLnBrk="1" fontAlgn="base" latinLnBrk="0" hangingPunct="1">
              <a:lnSpc>
                <a:spcPct val="100000"/>
              </a:lnSpc>
              <a:spcBef>
                <a:spcPct val="0"/>
              </a:spcBef>
              <a:spcAft>
                <a:spcPct val="0"/>
              </a:spcAft>
              <a:buClrTx/>
              <a:buSzTx/>
              <a:buFontTx/>
              <a:buNone/>
              <a:tabLst/>
              <a:defRPr/>
            </a:pPr>
            <a:r>
              <a:rPr lang="en-US" sz="900" b="0" i="0" kern="1200" dirty="0">
                <a:solidFill>
                  <a:schemeClr val="bg1"/>
                </a:solidFill>
                <a:latin typeface="Nunito Light" pitchFamily="2" charset="77"/>
                <a:ea typeface="+mn-ea"/>
                <a:cs typeface="+mn-cs"/>
              </a:rPr>
              <a:t>Material discussed is meant to provide general information and should not be acted on without professional advice tailored to your needs.</a:t>
            </a:r>
          </a:p>
          <a:p>
            <a:pPr marL="0" marR="0" lvl="0" indent="0" algn="l" defTabSz="1005840" rtl="0" eaLnBrk="1" fontAlgn="base" latinLnBrk="0" hangingPunct="1">
              <a:lnSpc>
                <a:spcPct val="100000"/>
              </a:lnSpc>
              <a:spcBef>
                <a:spcPct val="0"/>
              </a:spcBef>
              <a:spcAft>
                <a:spcPct val="0"/>
              </a:spcAft>
              <a:buClrTx/>
              <a:buSzTx/>
              <a:buFontTx/>
              <a:buNone/>
              <a:tabLst/>
              <a:defRPr/>
            </a:pPr>
            <a:endParaRPr lang="en-US" sz="900" b="0" i="0" kern="1200" dirty="0">
              <a:solidFill>
                <a:schemeClr val="bg1"/>
              </a:solidFill>
              <a:latin typeface="Nunito Light" pitchFamily="2" charset="77"/>
              <a:ea typeface="+mn-ea"/>
              <a:cs typeface="+mn-cs"/>
            </a:endParaRPr>
          </a:p>
          <a:p>
            <a:pPr marL="0" marR="0" lvl="0" indent="0" algn="l" defTabSz="1005840" rtl="0" eaLnBrk="1" fontAlgn="base" latinLnBrk="0" hangingPunct="1">
              <a:lnSpc>
                <a:spcPct val="100000"/>
              </a:lnSpc>
              <a:spcBef>
                <a:spcPct val="0"/>
              </a:spcBef>
              <a:spcAft>
                <a:spcPct val="0"/>
              </a:spcAft>
              <a:buClrTx/>
              <a:buSzTx/>
              <a:buFontTx/>
              <a:buNone/>
              <a:tabLst/>
              <a:defRPr/>
            </a:pPr>
            <a:r>
              <a:rPr lang="en-US" sz="900" b="0" i="0" kern="1200" dirty="0">
                <a:solidFill>
                  <a:schemeClr val="bg1"/>
                </a:solidFill>
                <a:latin typeface="Nunito Light" pitchFamily="2" charset="77"/>
                <a:ea typeface="+mn-ea"/>
                <a:cs typeface="+mn-cs"/>
              </a:rPr>
              <a:t>© 2023 BDO USA, P.C. All rights reserved. </a:t>
            </a:r>
          </a:p>
        </p:txBody>
      </p:sp>
      <p:pic>
        <p:nvPicPr>
          <p:cNvPr id="10" name="Graphic 6">
            <a:extLst>
              <a:ext uri="{FF2B5EF4-FFF2-40B4-BE49-F238E27FC236}">
                <a16:creationId xmlns:a16="http://schemas.microsoft.com/office/drawing/2014/main" id="{5A21E8C9-F2B0-4917-A7A0-3F45F4B37FD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2" name="TextBox 1">
            <a:extLst>
              <a:ext uri="{FF2B5EF4-FFF2-40B4-BE49-F238E27FC236}">
                <a16:creationId xmlns:a16="http://schemas.microsoft.com/office/drawing/2014/main" id="{B020BA20-36F4-DBAC-F216-2264FC1ABADD}"/>
              </a:ext>
            </a:extLst>
          </p:cNvPr>
          <p:cNvSpPr txBox="1"/>
          <p:nvPr userDrawn="1"/>
        </p:nvSpPr>
        <p:spPr>
          <a:xfrm>
            <a:off x="327454" y="-148281"/>
            <a:ext cx="0" cy="0"/>
          </a:xfrm>
          <a:prstGeom prst="rect">
            <a:avLst/>
          </a:prstGeom>
          <a:noFill/>
        </p:spPr>
        <p:txBody>
          <a:bodyPr wrap="none" lIns="0" tIns="0" rIns="0" bIns="0" rtlCol="0">
            <a:noAutofit/>
          </a:bodyPr>
          <a:lstStyle/>
          <a:p>
            <a:pPr algn="l"/>
            <a:endParaRPr lang="en-US" b="0" i="0" dirty="0">
              <a:solidFill>
                <a:schemeClr val="tx2"/>
              </a:solidFill>
              <a:latin typeface="Bitter" pitchFamily="2" charset="77"/>
            </a:endParaRPr>
          </a:p>
        </p:txBody>
      </p:sp>
    </p:spTree>
    <p:extLst>
      <p:ext uri="{BB962C8B-B14F-4D97-AF65-F5344CB8AC3E}">
        <p14:creationId xmlns:p14="http://schemas.microsoft.com/office/powerpoint/2010/main" val="1130915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a16="http://schemas.microsoft.com/office/drawing/2014/main"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t Text w/Subhead/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1F2F-51A5-6A94-B266-7D8388F188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858" t="-392"/>
          <a:stretch/>
        </p:blipFill>
        <p:spPr>
          <a:xfrm>
            <a:off x="0" y="-26758"/>
            <a:ext cx="12192000" cy="6911529"/>
          </a:xfrm>
          <a:prstGeom prst="rect">
            <a:avLst/>
          </a:prstGeom>
        </p:spPr>
      </p:pic>
      <p:sp>
        <p:nvSpPr>
          <p:cNvPr id="11" name="Rectangle 10">
            <a:extLst>
              <a:ext uri="{FF2B5EF4-FFF2-40B4-BE49-F238E27FC236}">
                <a16:creationId xmlns:a16="http://schemas.microsoft.com/office/drawing/2014/main" id="{F5925B9F-172B-E28A-80E5-AA724242AF87}"/>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2" name="Freeform: Shape 13">
            <a:extLst>
              <a:ext uri="{FF2B5EF4-FFF2-40B4-BE49-F238E27FC236}">
                <a16:creationId xmlns:a16="http://schemas.microsoft.com/office/drawing/2014/main" id="{A5CAAE39-CE7D-203E-3DAA-7D4174EE98E8}"/>
              </a:ext>
            </a:extLst>
          </p:cNvPr>
          <p:cNvSpPr>
            <a:spLocks noChangeAspect="1"/>
          </p:cNvSpPr>
          <p:nvPr userDrawn="1"/>
        </p:nvSpPr>
        <p:spPr>
          <a:xfrm rot="16200000" flipV="1">
            <a:off x="2640233" y="-2640229"/>
            <a:ext cx="6911529"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685797" y="548640"/>
            <a:ext cx="10972801"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685800" y="2250830"/>
            <a:ext cx="10972800" cy="3919855"/>
          </a:xfrm>
        </p:spPr>
        <p:txBody>
          <a:bodyPr/>
          <a:lstStyle>
            <a:lvl1pPr>
              <a:lnSpc>
                <a:spcPts val="2200"/>
              </a:lnSpc>
              <a:spcAft>
                <a:spcPts val="1200"/>
              </a:spcAft>
              <a:defRPr sz="1800">
                <a:solidFill>
                  <a:schemeClr val="bg2"/>
                </a:solidFill>
              </a:defRPr>
            </a:lvl1pPr>
            <a:lvl2pPr>
              <a:lnSpc>
                <a:spcPts val="2200"/>
              </a:lnSpc>
              <a:spcAft>
                <a:spcPts val="1200"/>
              </a:spcAft>
              <a:defRPr sz="1800" b="0" i="0">
                <a:solidFill>
                  <a:schemeClr val="bg2"/>
                </a:solidFill>
                <a:latin typeface="Nunito" pitchFamily="2" charset="77"/>
              </a:defRPr>
            </a:lvl2pPr>
            <a:lvl3pPr>
              <a:spcAft>
                <a:spcPts val="1200"/>
              </a:spcAft>
              <a:defRPr sz="1600">
                <a:solidFill>
                  <a:schemeClr val="bg2"/>
                </a:solidFill>
              </a:defRPr>
            </a:lvl3pPr>
            <a:lvl4pPr>
              <a:spcAft>
                <a:spcPts val="1200"/>
              </a:spcAft>
              <a:defRPr sz="1600">
                <a:solidFill>
                  <a:schemeClr val="bg2"/>
                </a:solidFill>
              </a:defRPr>
            </a:lvl4pPr>
            <a:lvl5pPr>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69BD06F-6666-5D78-82D4-7C206A647908}"/>
              </a:ext>
            </a:extLst>
          </p:cNvPr>
          <p:cNvSpPr>
            <a:spLocks noGrp="1" noChangeAspect="1"/>
          </p:cNvSpPr>
          <p:nvPr>
            <p:ph type="body" sz="quarter" idx="12"/>
          </p:nvPr>
        </p:nvSpPr>
        <p:spPr>
          <a:xfrm>
            <a:off x="685798" y="1138428"/>
            <a:ext cx="10972801" cy="457200"/>
          </a:xfrm>
        </p:spPr>
        <p:txBody>
          <a:bodyPr/>
          <a:lstStyle>
            <a:lvl1pPr marL="0" indent="0">
              <a:lnSpc>
                <a:spcPts val="2400"/>
              </a:lnSpc>
              <a:spcBef>
                <a:spcPts val="0"/>
              </a:spcBef>
              <a:spcAft>
                <a:spcPts val="0"/>
              </a:spcAft>
              <a:buNone/>
              <a:defRPr sz="2000" b="0" i="0">
                <a:solidFill>
                  <a:schemeClr val="bg2"/>
                </a:solidFill>
                <a:latin typeface="Nunito"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B9964A66-F55B-ED11-5339-DE2ADAC74224}"/>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8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Nunito" pitchFamily="2" charset="77"/>
              <a:ea typeface="+mn-ea"/>
              <a:cs typeface="+mn-cs"/>
            </a:endParaRPr>
          </a:p>
        </p:txBody>
      </p:sp>
    </p:spTree>
    <p:extLst>
      <p:ext uri="{BB962C8B-B14F-4D97-AF65-F5344CB8AC3E}">
        <p14:creationId xmlns:p14="http://schemas.microsoft.com/office/powerpoint/2010/main" val="3369473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18p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6AC13F-6955-5711-124B-AB86A7E2FA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67"/>
          <a:stretch/>
        </p:blipFill>
        <p:spPr>
          <a:xfrm>
            <a:off x="0" y="0"/>
            <a:ext cx="12192000" cy="6857999"/>
          </a:xfrm>
          <a:prstGeom prst="rect">
            <a:avLst/>
          </a:prstGeom>
        </p:spPr>
      </p:pic>
      <p:sp>
        <p:nvSpPr>
          <p:cNvPr id="9" name="Rectangle 8">
            <a:extLst>
              <a:ext uri="{FF2B5EF4-FFF2-40B4-BE49-F238E27FC236}">
                <a16:creationId xmlns:a16="http://schemas.microsoft.com/office/drawing/2014/main" id="{B779A5E9-3783-C771-3D31-7117050DDCA2}"/>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0" name="Freeform: Shape 13">
            <a:extLst>
              <a:ext uri="{FF2B5EF4-FFF2-40B4-BE49-F238E27FC236}">
                <a16:creationId xmlns:a16="http://schemas.microsoft.com/office/drawing/2014/main" id="{A87F0F93-7FC7-A016-DE89-98F43B84D1DE}"/>
              </a:ext>
            </a:extLst>
          </p:cNvPr>
          <p:cNvSpPr>
            <a:spLocks noChangeAspect="1"/>
          </p:cNvSpPr>
          <p:nvPr userDrawn="1"/>
        </p:nvSpPr>
        <p:spPr>
          <a:xfrm rot="16200000" flipV="1">
            <a:off x="2666998" y="-2667003"/>
            <a:ext cx="6858000" cy="12192003"/>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1" name="Slide Number Placeholder 5">
            <a:extLst>
              <a:ext uri="{FF2B5EF4-FFF2-40B4-BE49-F238E27FC236}">
                <a16:creationId xmlns:a16="http://schemas.microsoft.com/office/drawing/2014/main" id="{E91296BA-1FC9-E858-3982-C8968BF938AA}"/>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694589" y="548640"/>
            <a:ext cx="10964009"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694590" y="1933832"/>
            <a:ext cx="10964010" cy="4710668"/>
          </a:xfrm>
        </p:spPr>
        <p:txBody>
          <a:bodyPr/>
          <a:lstStyle>
            <a:lvl1pPr>
              <a:lnSpc>
                <a:spcPts val="2200"/>
              </a:lnSpc>
              <a:spcAft>
                <a:spcPts val="1200"/>
              </a:spcAft>
              <a:defRPr sz="1800" b="0" i="0">
                <a:solidFill>
                  <a:schemeClr val="bg2"/>
                </a:solidFill>
                <a:latin typeface="Nunito" pitchFamily="2" charset="77"/>
              </a:defRPr>
            </a:lvl1pPr>
            <a:lvl2pPr>
              <a:lnSpc>
                <a:spcPts val="2200"/>
              </a:lnSpc>
              <a:spcAft>
                <a:spcPts val="1200"/>
              </a:spcAft>
              <a:defRPr sz="1800" b="0" i="0">
                <a:solidFill>
                  <a:schemeClr val="bg2"/>
                </a:solidFill>
                <a:latin typeface="Nunito" pitchFamily="2" charset="77"/>
              </a:defRPr>
            </a:lvl2pPr>
            <a:lvl3pPr>
              <a:lnSpc>
                <a:spcPts val="2000"/>
              </a:lnSpc>
              <a:defRPr sz="1600">
                <a:solidFill>
                  <a:schemeClr val="bg2"/>
                </a:solidFill>
              </a:defRPr>
            </a:lvl3pPr>
            <a:lvl4pPr>
              <a:lnSpc>
                <a:spcPts val="2000"/>
              </a:lnSpc>
              <a:defRPr sz="1600">
                <a:solidFill>
                  <a:schemeClr val="bg2"/>
                </a:solidFill>
              </a:defRPr>
            </a:lvl4pPr>
            <a:lvl5pPr>
              <a:lnSpc>
                <a:spcPts val="2000"/>
              </a:lnSpc>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486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60B8-C8C8-8CA9-F81B-3586E8C2B0DE}"/>
              </a:ext>
            </a:extLst>
          </p:cNvPr>
          <p:cNvSpPr>
            <a:spLocks noGrp="1"/>
          </p:cNvSpPr>
          <p:nvPr>
            <p:ph type="title"/>
          </p:nvPr>
        </p:nvSpPr>
        <p:spPr>
          <a:xfrm>
            <a:off x="838200" y="365125"/>
            <a:ext cx="10515600" cy="879475"/>
          </a:xfrm>
        </p:spPr>
        <p:txBody>
          <a:bodyPr>
            <a:normAutofit/>
          </a:bodyPr>
          <a:lstStyle>
            <a:lvl1pPr>
              <a:defRPr sz="3600">
                <a:solidFill>
                  <a:schemeClr val="tx1">
                    <a:lumMod val="95000"/>
                    <a:lumOff val="5000"/>
                  </a:schemeClr>
                </a:solidFill>
                <a:latin typeface="Georgia" panose="02040502050405020303" pitchFamily="18" charset="0"/>
                <a:cs typeface="Adobe Hebrew" panose="02040503050201020203" pitchFamily="18"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831DACFD-8ED2-B4E6-8E70-19F4B7A419D7}"/>
              </a:ext>
            </a:extLst>
          </p:cNvPr>
          <p:cNvSpPr>
            <a:spLocks noGrp="1"/>
          </p:cNvSpPr>
          <p:nvPr>
            <p:ph idx="1"/>
          </p:nvPr>
        </p:nvSpPr>
        <p:spPr>
          <a:xfrm>
            <a:off x="838200" y="1328070"/>
            <a:ext cx="10515600" cy="4848893"/>
          </a:xfrm>
        </p:spPr>
        <p:txBody>
          <a:bodyPr/>
          <a:lstStyle>
            <a:lvl1pPr>
              <a:lnSpc>
                <a:spcPct val="100000"/>
              </a:lnSpc>
              <a:spcBef>
                <a:spcPts val="0"/>
              </a:spcBef>
              <a:spcAft>
                <a:spcPts val="600"/>
              </a:spcAft>
              <a:defRPr sz="2400" b="0">
                <a:latin typeface="Segoe UI" panose="020B0502040204020203" pitchFamily="34" charset="0"/>
                <a:ea typeface="Lato" panose="020F0502020204030203" pitchFamily="34" charset="0"/>
                <a:cs typeface="Segoe UI" panose="020B0502040204020203" pitchFamily="34" charset="0"/>
              </a:defRPr>
            </a:lvl1pPr>
            <a:lvl2pPr>
              <a:lnSpc>
                <a:spcPct val="100000"/>
              </a:lnSpc>
              <a:spcBef>
                <a:spcPts val="0"/>
              </a:spcBef>
              <a:spcAft>
                <a:spcPts val="600"/>
              </a:spcAft>
              <a:defRPr sz="2000">
                <a:latin typeface="Segoe UI" panose="020B0502040204020203" pitchFamily="34" charset="0"/>
                <a:ea typeface="Lato" panose="020F0502020204030203" pitchFamily="34" charset="0"/>
                <a:cs typeface="Segoe UI" panose="020B0502040204020203" pitchFamily="34" charset="0"/>
              </a:defRPr>
            </a:lvl2pPr>
            <a:lvl3pPr>
              <a:lnSpc>
                <a:spcPct val="100000"/>
              </a:lnSpc>
              <a:spcBef>
                <a:spcPts val="0"/>
              </a:spcBef>
              <a:spcAft>
                <a:spcPts val="600"/>
              </a:spcAft>
              <a:defRPr sz="2000">
                <a:latin typeface="Segoe UI" panose="020B0502040204020203" pitchFamily="34" charset="0"/>
                <a:ea typeface="Lato" panose="020F0502020204030203" pitchFamily="34" charset="0"/>
                <a:cs typeface="Segoe UI" panose="020B0502040204020203" pitchFamily="34" charset="0"/>
              </a:defRPr>
            </a:lvl3pPr>
            <a:lvl4pPr>
              <a:lnSpc>
                <a:spcPct val="100000"/>
              </a:lnSpc>
              <a:spcBef>
                <a:spcPts val="0"/>
              </a:spcBef>
              <a:spcAft>
                <a:spcPts val="600"/>
              </a:spcAft>
              <a:defRPr sz="2000">
                <a:latin typeface="Segoe UI" panose="020B0502040204020203" pitchFamily="34" charset="0"/>
                <a:ea typeface="Lato" panose="020F0502020204030203" pitchFamily="34" charset="0"/>
                <a:cs typeface="Segoe UI" panose="020B0502040204020203" pitchFamily="34" charset="0"/>
              </a:defRPr>
            </a:lvl4pPr>
            <a:lvl5pPr>
              <a:lnSpc>
                <a:spcPct val="100000"/>
              </a:lnSpc>
              <a:spcBef>
                <a:spcPts val="0"/>
              </a:spcBef>
              <a:spcAft>
                <a:spcPts val="600"/>
              </a:spcAft>
              <a:defRPr sz="2000">
                <a:latin typeface="Segoe UI" panose="020B0502040204020203" pitchFamily="34" charset="0"/>
                <a:ea typeface="Lato" panose="020F050202020403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5BF09A8-3A9B-3CB9-4DAA-3C000191EC10}"/>
              </a:ext>
            </a:extLst>
          </p:cNvPr>
          <p:cNvSpPr>
            <a:spLocks noGrp="1"/>
          </p:cNvSpPr>
          <p:nvPr>
            <p:ph type="ftr" sz="quarter" idx="11"/>
          </p:nvPr>
        </p:nvSpPr>
        <p:spPr/>
        <p:txBody>
          <a:bodyPr/>
          <a:lstStyle/>
          <a:p>
            <a:endParaRPr lang="en-US" dirty="0"/>
          </a:p>
        </p:txBody>
      </p:sp>
      <p:sp>
        <p:nvSpPr>
          <p:cNvPr id="15" name="Slide Number Placeholder 5">
            <a:extLst>
              <a:ext uri="{FF2B5EF4-FFF2-40B4-BE49-F238E27FC236}">
                <a16:creationId xmlns:a16="http://schemas.microsoft.com/office/drawing/2014/main" id="{F1968705-1168-5702-2F4B-8E4AA7A15C17}"/>
              </a:ext>
            </a:extLst>
          </p:cNvPr>
          <p:cNvSpPr txBox="1">
            <a:spLocks/>
          </p:cNvSpPr>
          <p:nvPr userDrawn="1"/>
        </p:nvSpPr>
        <p:spPr>
          <a:xfrm>
            <a:off x="147637" y="6476126"/>
            <a:ext cx="440267" cy="1799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2E04D4-909B-4F1E-8D94-9FF8F563B6EE}" type="slidenum">
              <a:rPr lang="en-US" smtClean="0">
                <a:latin typeface="Lato" panose="020F0502020204030203" pitchFamily="34" charset="0"/>
                <a:ea typeface="Lato" panose="020F0502020204030203" pitchFamily="34" charset="0"/>
                <a:cs typeface="Lato" panose="020F0502020204030203" pitchFamily="34" charset="0"/>
              </a:rPr>
              <a:pPr/>
              <a:t>‹#›</a:t>
            </a:fld>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A close up of a logo&#10;&#10;AI-generated content may be incorrect.">
            <a:extLst>
              <a:ext uri="{FF2B5EF4-FFF2-40B4-BE49-F238E27FC236}">
                <a16:creationId xmlns:a16="http://schemas.microsoft.com/office/drawing/2014/main" id="{5258BE00-1D8D-9134-D6AF-274A0254B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570" y="5934974"/>
            <a:ext cx="1211874" cy="702363"/>
          </a:xfrm>
          <a:prstGeom prst="rect">
            <a:avLst/>
          </a:prstGeom>
        </p:spPr>
      </p:pic>
    </p:spTree>
    <p:extLst>
      <p:ext uri="{BB962C8B-B14F-4D97-AF65-F5344CB8AC3E}">
        <p14:creationId xmlns:p14="http://schemas.microsoft.com/office/powerpoint/2010/main" val="2572553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18 pt Text w/Subhead/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5A3B0-5F60-CF30-4A0B-0580CC4EF286}"/>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55907"/>
          <a:stretch/>
        </p:blipFill>
        <p:spPr>
          <a:xfrm>
            <a:off x="15926" y="0"/>
            <a:ext cx="12192000" cy="6858000"/>
          </a:xfrm>
          <a:prstGeom prst="rect">
            <a:avLst/>
          </a:prstGeom>
        </p:spPr>
      </p:pic>
      <p:sp>
        <p:nvSpPr>
          <p:cNvPr id="14" name="Rectangle 13">
            <a:extLst>
              <a:ext uri="{FF2B5EF4-FFF2-40B4-BE49-F238E27FC236}">
                <a16:creationId xmlns:a16="http://schemas.microsoft.com/office/drawing/2014/main" id="{1A074A41-38E3-4C75-5998-A108184B1588}"/>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5" name="Freeform: Shape 13">
            <a:extLst>
              <a:ext uri="{FF2B5EF4-FFF2-40B4-BE49-F238E27FC236}">
                <a16:creationId xmlns:a16="http://schemas.microsoft.com/office/drawing/2014/main" id="{40941A72-E968-63A9-E069-A97BECE943D2}"/>
              </a:ext>
            </a:extLst>
          </p:cNvPr>
          <p:cNvSpPr>
            <a:spLocks noChangeAspect="1"/>
          </p:cNvSpPr>
          <p:nvPr userDrawn="1"/>
        </p:nvSpPr>
        <p:spPr>
          <a:xfrm rot="16200000" flipV="1">
            <a:off x="2648197" y="-2648193"/>
            <a:ext cx="6911529" cy="12207928"/>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1982345" y="776896"/>
            <a:ext cx="9676254" cy="821928"/>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1982344" y="2165684"/>
            <a:ext cx="5839483" cy="3650723"/>
          </a:xfrm>
        </p:spPr>
        <p:txBody>
          <a:bodyPr/>
          <a:lstStyle>
            <a:lvl1pPr marL="0" indent="0">
              <a:lnSpc>
                <a:spcPts val="2000"/>
              </a:lnSpc>
              <a:spcAft>
                <a:spcPts val="1200"/>
              </a:spcAft>
              <a:buNone/>
              <a:defRPr sz="1800">
                <a:solidFill>
                  <a:schemeClr val="bg2"/>
                </a:solidFill>
              </a:defRPr>
            </a:lvl1pPr>
            <a:lvl2pPr marL="457200" indent="0">
              <a:lnSpc>
                <a:spcPts val="2000"/>
              </a:lnSpc>
              <a:spcAft>
                <a:spcPts val="1200"/>
              </a:spcAft>
              <a:buNone/>
              <a:defRPr sz="1800">
                <a:solidFill>
                  <a:schemeClr val="bg2"/>
                </a:solidFill>
              </a:defRPr>
            </a:lvl2pPr>
            <a:lvl3pPr marL="914400" indent="0">
              <a:lnSpc>
                <a:spcPts val="2000"/>
              </a:lnSpc>
              <a:spcAft>
                <a:spcPts val="1200"/>
              </a:spcAft>
              <a:buNone/>
              <a:defRPr sz="1600">
                <a:solidFill>
                  <a:schemeClr val="bg2"/>
                </a:solidFill>
              </a:defRPr>
            </a:lvl3pPr>
            <a:lvl4pPr marL="1371600" indent="0">
              <a:lnSpc>
                <a:spcPts val="2000"/>
              </a:lnSpc>
              <a:spcAft>
                <a:spcPts val="1200"/>
              </a:spcAft>
              <a:buNone/>
              <a:defRPr sz="1600">
                <a:solidFill>
                  <a:schemeClr val="bg2"/>
                </a:solidFill>
              </a:defRPr>
            </a:lvl4pPr>
            <a:lvl5pPr marL="1828800" indent="0">
              <a:lnSpc>
                <a:spcPts val="2000"/>
              </a:lnSpc>
              <a:spcAft>
                <a:spcPts val="1200"/>
              </a:spcAft>
              <a:buNone/>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a:extLst>
              <a:ext uri="{FF2B5EF4-FFF2-40B4-BE49-F238E27FC236}">
                <a16:creationId xmlns:a16="http://schemas.microsoft.com/office/drawing/2014/main" id="{60BB6AA6-EEAC-6955-7AAE-FFBD71C5842C}"/>
              </a:ext>
            </a:extLst>
          </p:cNvPr>
          <p:cNvSpPr/>
          <p:nvPr userDrawn="1"/>
        </p:nvSpPr>
        <p:spPr>
          <a:xfrm>
            <a:off x="389023" y="1557435"/>
            <a:ext cx="1931928" cy="30250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6" name="Text Placeholder 8">
            <a:extLst>
              <a:ext uri="{FF2B5EF4-FFF2-40B4-BE49-F238E27FC236}">
                <a16:creationId xmlns:a16="http://schemas.microsoft.com/office/drawing/2014/main" id="{0557D53B-C1D7-FC9D-1503-46D7A28EFC36}"/>
              </a:ext>
            </a:extLst>
          </p:cNvPr>
          <p:cNvSpPr>
            <a:spLocks noGrp="1"/>
          </p:cNvSpPr>
          <p:nvPr>
            <p:ph type="body" sz="quarter" idx="13"/>
          </p:nvPr>
        </p:nvSpPr>
        <p:spPr>
          <a:xfrm>
            <a:off x="388521" y="1509307"/>
            <a:ext cx="1931988" cy="350636"/>
          </a:xfrm>
        </p:spPr>
        <p:txBody>
          <a:bodyPr anchor="ctr" anchorCtr="0"/>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Slide Number Placeholder 5">
            <a:extLst>
              <a:ext uri="{FF2B5EF4-FFF2-40B4-BE49-F238E27FC236}">
                <a16:creationId xmlns:a16="http://schemas.microsoft.com/office/drawing/2014/main" id="{B1602F2B-3EF4-AF2A-1D87-A2D2FD0DC5CD}"/>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8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Nunito" pitchFamily="2" charset="77"/>
              <a:ea typeface="+mn-ea"/>
              <a:cs typeface="+mn-cs"/>
            </a:endParaRPr>
          </a:p>
        </p:txBody>
      </p:sp>
      <p:pic>
        <p:nvPicPr>
          <p:cNvPr id="8" name="Picture 7">
            <a:extLst>
              <a:ext uri="{FF2B5EF4-FFF2-40B4-BE49-F238E27FC236}">
                <a16:creationId xmlns:a16="http://schemas.microsoft.com/office/drawing/2014/main" id="{C30689FD-F2F0-2FD9-ABA0-B818688A5F34}"/>
              </a:ext>
            </a:extLst>
          </p:cNvPr>
          <p:cNvPicPr/>
          <p:nvPr userDrawn="1"/>
        </p:nvPicPr>
        <p:blipFill>
          <a:blip r:embed="rId3" cstate="screen">
            <a:extLst>
              <a:ext uri="{28A0092B-C50C-407E-A947-70E740481C1C}">
                <a14:useLocalDpi xmlns:a14="http://schemas.microsoft.com/office/drawing/2010/main"/>
              </a:ext>
            </a:extLst>
          </a:blip>
          <a:srcRect/>
          <a:stretch/>
        </p:blipFill>
        <p:spPr>
          <a:xfrm>
            <a:off x="704001" y="6458308"/>
            <a:ext cx="3928556" cy="137747"/>
          </a:xfrm>
          <a:prstGeom prst="rect">
            <a:avLst/>
          </a:prstGeom>
        </p:spPr>
      </p:pic>
      <p:pic>
        <p:nvPicPr>
          <p:cNvPr id="7" name="Picture 6" descr="A blue and grey text on a black background&#10;&#10;Description automatically generated">
            <a:extLst>
              <a:ext uri="{FF2B5EF4-FFF2-40B4-BE49-F238E27FC236}">
                <a16:creationId xmlns:a16="http://schemas.microsoft.com/office/drawing/2014/main" id="{45372F7F-3930-4D72-7F7B-90662D0588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51076" y="6013974"/>
            <a:ext cx="1692671" cy="574673"/>
          </a:xfrm>
          <a:prstGeom prst="rect">
            <a:avLst/>
          </a:prstGeom>
        </p:spPr>
      </p:pic>
    </p:spTree>
    <p:extLst>
      <p:ext uri="{BB962C8B-B14F-4D97-AF65-F5344CB8AC3E}">
        <p14:creationId xmlns:p14="http://schemas.microsoft.com/office/powerpoint/2010/main" val="1759798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18 pt Text w/Subhead/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F2CCAD-8C8B-F8E2-5982-D8AFB68AC4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971"/>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8B4C31B-D539-BE26-EF5A-5470AA4CE23E}"/>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9" name="Freeform: Shape 13">
            <a:extLst>
              <a:ext uri="{FF2B5EF4-FFF2-40B4-BE49-F238E27FC236}">
                <a16:creationId xmlns:a16="http://schemas.microsoft.com/office/drawing/2014/main" id="{4168B930-6A32-575D-6713-F29DFB1DC81D}"/>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1982344" y="2165684"/>
            <a:ext cx="6241078" cy="3217587"/>
          </a:xfrm>
        </p:spPr>
        <p:txBody>
          <a:bodyPr/>
          <a:lstStyle>
            <a:lvl1pPr marL="0" indent="0">
              <a:lnSpc>
                <a:spcPts val="2000"/>
              </a:lnSpc>
              <a:buNone/>
              <a:defRPr sz="1800">
                <a:solidFill>
                  <a:schemeClr val="bg2"/>
                </a:solidFill>
              </a:defRPr>
            </a:lvl1pPr>
            <a:lvl2pPr marL="457200" indent="0">
              <a:lnSpc>
                <a:spcPts val="2000"/>
              </a:lnSpc>
              <a:buFont typeface="Arial" panose="020B0604020202020204" pitchFamily="34" charset="0"/>
              <a:buNone/>
              <a:defRPr sz="1800">
                <a:solidFill>
                  <a:schemeClr val="bg2"/>
                </a:solidFill>
              </a:defRPr>
            </a:lvl2pPr>
            <a:lvl3pPr marL="914400" indent="0">
              <a:lnSpc>
                <a:spcPts val="2000"/>
              </a:lnSpc>
              <a:buNone/>
              <a:defRPr sz="1600">
                <a:solidFill>
                  <a:schemeClr val="bg2"/>
                </a:solidFill>
              </a:defRPr>
            </a:lvl3pPr>
            <a:lvl4pPr marL="1371600" indent="0">
              <a:lnSpc>
                <a:spcPts val="2000"/>
              </a:lnSpc>
              <a:buNone/>
              <a:defRPr sz="1600">
                <a:solidFill>
                  <a:schemeClr val="bg2"/>
                </a:solidFill>
              </a:defRPr>
            </a:lvl4pPr>
            <a:lvl5pPr marL="1828800" indent="0">
              <a:lnSpc>
                <a:spcPts val="2000"/>
              </a:lnSpc>
              <a:buNone/>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ounded Rectangle 13">
            <a:extLst>
              <a:ext uri="{FF2B5EF4-FFF2-40B4-BE49-F238E27FC236}">
                <a16:creationId xmlns:a16="http://schemas.microsoft.com/office/drawing/2014/main" id="{159C498E-19ED-9A40-E7B5-3ECFCE1BCB80}"/>
              </a:ext>
            </a:extLst>
          </p:cNvPr>
          <p:cNvSpPr/>
          <p:nvPr userDrawn="1"/>
        </p:nvSpPr>
        <p:spPr>
          <a:xfrm>
            <a:off x="389023" y="1557435"/>
            <a:ext cx="1931928" cy="30250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5" name="Text Placeholder 8">
            <a:extLst>
              <a:ext uri="{FF2B5EF4-FFF2-40B4-BE49-F238E27FC236}">
                <a16:creationId xmlns:a16="http://schemas.microsoft.com/office/drawing/2014/main" id="{9B096149-D9D8-6B74-F3C0-53FA8E0B31CB}"/>
              </a:ext>
            </a:extLst>
          </p:cNvPr>
          <p:cNvSpPr>
            <a:spLocks noGrp="1"/>
          </p:cNvSpPr>
          <p:nvPr>
            <p:ph type="body" sz="quarter" idx="13"/>
          </p:nvPr>
        </p:nvSpPr>
        <p:spPr>
          <a:xfrm>
            <a:off x="388521" y="1509307"/>
            <a:ext cx="1931988" cy="350636"/>
          </a:xfrm>
        </p:spPr>
        <p:txBody>
          <a:bodyPr anchor="ctr" anchorCtr="0"/>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Slide Number Placeholder 5">
            <a:extLst>
              <a:ext uri="{FF2B5EF4-FFF2-40B4-BE49-F238E27FC236}">
                <a16:creationId xmlns:a16="http://schemas.microsoft.com/office/drawing/2014/main" id="{996F6FD0-37C0-E089-8EAC-FC610D70B470}"/>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8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Nunito" pitchFamily="2" charset="77"/>
              <a:ea typeface="+mn-ea"/>
              <a:cs typeface="+mn-cs"/>
            </a:endParaRPr>
          </a:p>
        </p:txBody>
      </p:sp>
      <p:pic>
        <p:nvPicPr>
          <p:cNvPr id="3" name="Picture 2">
            <a:extLst>
              <a:ext uri="{FF2B5EF4-FFF2-40B4-BE49-F238E27FC236}">
                <a16:creationId xmlns:a16="http://schemas.microsoft.com/office/drawing/2014/main" id="{F741BA6D-54B0-2B27-5754-E903E5300FB8}"/>
              </a:ext>
            </a:extLst>
          </p:cNvPr>
          <p:cNvPicPr/>
          <p:nvPr userDrawn="1"/>
        </p:nvPicPr>
        <p:blipFill>
          <a:blip r:embed="rId3" cstate="screen">
            <a:extLst>
              <a:ext uri="{28A0092B-C50C-407E-A947-70E740481C1C}">
                <a14:useLocalDpi xmlns:a14="http://schemas.microsoft.com/office/drawing/2010/main"/>
              </a:ext>
            </a:extLst>
          </a:blip>
          <a:srcRect/>
          <a:stretch/>
        </p:blipFill>
        <p:spPr>
          <a:xfrm>
            <a:off x="704001" y="6458308"/>
            <a:ext cx="3928556" cy="137747"/>
          </a:xfrm>
          <a:prstGeom prst="rect">
            <a:avLst/>
          </a:prstGeom>
        </p:spPr>
      </p:pic>
      <p:pic>
        <p:nvPicPr>
          <p:cNvPr id="4" name="Picture 3" descr="A blue and grey text on a black background&#10;&#10;Description automatically generated">
            <a:extLst>
              <a:ext uri="{FF2B5EF4-FFF2-40B4-BE49-F238E27FC236}">
                <a16:creationId xmlns:a16="http://schemas.microsoft.com/office/drawing/2014/main" id="{465643FC-18C8-51E7-CD3F-0A056FD4A8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51076" y="6013974"/>
            <a:ext cx="1692671" cy="574673"/>
          </a:xfrm>
          <a:prstGeom prst="rect">
            <a:avLst/>
          </a:prstGeom>
        </p:spPr>
      </p:pic>
    </p:spTree>
    <p:extLst>
      <p:ext uri="{BB962C8B-B14F-4D97-AF65-F5344CB8AC3E}">
        <p14:creationId xmlns:p14="http://schemas.microsoft.com/office/powerpoint/2010/main" val="397942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14 pt Text w/Subhead/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BB14BD-3B96-2AAE-4359-42C2F47A83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858" t="-392"/>
          <a:stretch/>
        </p:blipFill>
        <p:spPr>
          <a:xfrm>
            <a:off x="0" y="-26758"/>
            <a:ext cx="12192000" cy="6911529"/>
          </a:xfrm>
          <a:prstGeom prst="rect">
            <a:avLst/>
          </a:prstGeom>
        </p:spPr>
      </p:pic>
      <p:sp>
        <p:nvSpPr>
          <p:cNvPr id="9" name="Rectangle 8">
            <a:extLst>
              <a:ext uri="{FF2B5EF4-FFF2-40B4-BE49-F238E27FC236}">
                <a16:creationId xmlns:a16="http://schemas.microsoft.com/office/drawing/2014/main" id="{F92D5762-6329-A8BE-1F4F-AB378531122C}"/>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0" name="Freeform: Shape 13">
            <a:extLst>
              <a:ext uri="{FF2B5EF4-FFF2-40B4-BE49-F238E27FC236}">
                <a16:creationId xmlns:a16="http://schemas.microsoft.com/office/drawing/2014/main" id="{A330BB55-AECE-372B-C1A9-DEA5656E0A20}"/>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659422" y="548640"/>
            <a:ext cx="6332063" cy="9652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659423" y="1757680"/>
            <a:ext cx="6332064" cy="4412585"/>
          </a:xfrm>
        </p:spPr>
        <p:txBody>
          <a:bodyPr/>
          <a:lstStyle>
            <a:lvl1pPr>
              <a:lnSpc>
                <a:spcPts val="2000"/>
              </a:lnSpc>
              <a:spcAft>
                <a:spcPts val="600"/>
              </a:spcAft>
              <a:defRPr sz="1800"/>
            </a:lvl1pPr>
            <a:lvl2pPr>
              <a:lnSpc>
                <a:spcPts val="2000"/>
              </a:lnSpc>
              <a:spcAft>
                <a:spcPts val="600"/>
              </a:spcAft>
              <a:defRPr sz="1800"/>
            </a:lvl2pPr>
            <a:lvl3pPr>
              <a:lnSpc>
                <a:spcPts val="1800"/>
              </a:lnSpc>
              <a:spcAft>
                <a:spcPts val="600"/>
              </a:spcAft>
              <a:defRPr sz="1600"/>
            </a:lvl3pPr>
            <a:lvl4pPr>
              <a:lnSpc>
                <a:spcPts val="1800"/>
              </a:lnSpc>
              <a:spcAft>
                <a:spcPts val="600"/>
              </a:spcAft>
              <a:defRPr sz="1600"/>
            </a:lvl4pPr>
            <a:lvl5pPr>
              <a:lnSpc>
                <a:spcPts val="1800"/>
              </a:lnSpc>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pplication&#10;&#10;Description automatically generated with low confidence">
            <a:extLst>
              <a:ext uri="{FF2B5EF4-FFF2-40B4-BE49-F238E27FC236}">
                <a16:creationId xmlns:a16="http://schemas.microsoft.com/office/drawing/2014/main" id="{8B760834-51B7-6F2A-9222-49ABFA0A1A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44739" y="-1"/>
            <a:ext cx="4667114" cy="6729413"/>
          </a:xfrm>
          <a:prstGeom prst="rect">
            <a:avLst/>
          </a:prstGeom>
        </p:spPr>
      </p:pic>
      <p:sp>
        <p:nvSpPr>
          <p:cNvPr id="4" name="Picture Placeholder 5">
            <a:extLst>
              <a:ext uri="{FF2B5EF4-FFF2-40B4-BE49-F238E27FC236}">
                <a16:creationId xmlns:a16="http://schemas.microsoft.com/office/drawing/2014/main" id="{A3C06017-CEE5-8DB9-6870-1C5F2A17C250}"/>
              </a:ext>
            </a:extLst>
          </p:cNvPr>
          <p:cNvSpPr>
            <a:spLocks noGrp="1"/>
          </p:cNvSpPr>
          <p:nvPr>
            <p:ph type="pic" sz="quarter" idx="12"/>
          </p:nvPr>
        </p:nvSpPr>
        <p:spPr>
          <a:xfrm>
            <a:off x="7491577" y="0"/>
            <a:ext cx="3762210" cy="6467975"/>
          </a:xfrm>
          <a:custGeom>
            <a:avLst/>
            <a:gdLst>
              <a:gd name="connsiteX0" fmla="*/ 0 w 3370262"/>
              <a:gd name="connsiteY0" fmla="*/ 355259 h 6091084"/>
              <a:gd name="connsiteX1" fmla="*/ 355259 w 3370262"/>
              <a:gd name="connsiteY1" fmla="*/ 0 h 6091084"/>
              <a:gd name="connsiteX2" fmla="*/ 3015003 w 3370262"/>
              <a:gd name="connsiteY2" fmla="*/ 0 h 6091084"/>
              <a:gd name="connsiteX3" fmla="*/ 3370262 w 3370262"/>
              <a:gd name="connsiteY3" fmla="*/ 355259 h 6091084"/>
              <a:gd name="connsiteX4" fmla="*/ 3370262 w 3370262"/>
              <a:gd name="connsiteY4" fmla="*/ 5735825 h 6091084"/>
              <a:gd name="connsiteX5" fmla="*/ 3015003 w 3370262"/>
              <a:gd name="connsiteY5" fmla="*/ 6091084 h 6091084"/>
              <a:gd name="connsiteX6" fmla="*/ 355259 w 3370262"/>
              <a:gd name="connsiteY6" fmla="*/ 6091084 h 6091084"/>
              <a:gd name="connsiteX7" fmla="*/ 0 w 3370262"/>
              <a:gd name="connsiteY7" fmla="*/ 5735825 h 6091084"/>
              <a:gd name="connsiteX8" fmla="*/ 0 w 3370262"/>
              <a:gd name="connsiteY8" fmla="*/ 355259 h 6091084"/>
              <a:gd name="connsiteX0" fmla="*/ 0 w 3370262"/>
              <a:gd name="connsiteY0" fmla="*/ 541553 h 6277378"/>
              <a:gd name="connsiteX1" fmla="*/ 3015003 w 3370262"/>
              <a:gd name="connsiteY1" fmla="*/ 186294 h 6277378"/>
              <a:gd name="connsiteX2" fmla="*/ 3370262 w 3370262"/>
              <a:gd name="connsiteY2" fmla="*/ 541553 h 6277378"/>
              <a:gd name="connsiteX3" fmla="*/ 3370262 w 3370262"/>
              <a:gd name="connsiteY3" fmla="*/ 5922119 h 6277378"/>
              <a:gd name="connsiteX4" fmla="*/ 3015003 w 3370262"/>
              <a:gd name="connsiteY4" fmla="*/ 6277378 h 6277378"/>
              <a:gd name="connsiteX5" fmla="*/ 355259 w 3370262"/>
              <a:gd name="connsiteY5" fmla="*/ 6277378 h 6277378"/>
              <a:gd name="connsiteX6" fmla="*/ 0 w 3370262"/>
              <a:gd name="connsiteY6" fmla="*/ 5922119 h 6277378"/>
              <a:gd name="connsiteX7" fmla="*/ 0 w 3370262"/>
              <a:gd name="connsiteY7" fmla="*/ 541553 h 6277378"/>
              <a:gd name="connsiteX0" fmla="*/ 0 w 3370262"/>
              <a:gd name="connsiteY0" fmla="*/ 672570 h 6408395"/>
              <a:gd name="connsiteX1" fmla="*/ 3370262 w 3370262"/>
              <a:gd name="connsiteY1" fmla="*/ 672570 h 6408395"/>
              <a:gd name="connsiteX2" fmla="*/ 3370262 w 3370262"/>
              <a:gd name="connsiteY2" fmla="*/ 6053136 h 6408395"/>
              <a:gd name="connsiteX3" fmla="*/ 3015003 w 3370262"/>
              <a:gd name="connsiteY3" fmla="*/ 6408395 h 6408395"/>
              <a:gd name="connsiteX4" fmla="*/ 355259 w 3370262"/>
              <a:gd name="connsiteY4" fmla="*/ 6408395 h 6408395"/>
              <a:gd name="connsiteX5" fmla="*/ 0 w 3370262"/>
              <a:gd name="connsiteY5" fmla="*/ 6053136 h 6408395"/>
              <a:gd name="connsiteX6" fmla="*/ 0 w 3370262"/>
              <a:gd name="connsiteY6" fmla="*/ 672570 h 6408395"/>
              <a:gd name="connsiteX0" fmla="*/ 0 w 3370262"/>
              <a:gd name="connsiteY0" fmla="*/ 398561 h 6134386"/>
              <a:gd name="connsiteX1" fmla="*/ 3370262 w 3370262"/>
              <a:gd name="connsiteY1" fmla="*/ 398561 h 6134386"/>
              <a:gd name="connsiteX2" fmla="*/ 3370262 w 3370262"/>
              <a:gd name="connsiteY2" fmla="*/ 5779127 h 6134386"/>
              <a:gd name="connsiteX3" fmla="*/ 3015003 w 3370262"/>
              <a:gd name="connsiteY3" fmla="*/ 6134386 h 6134386"/>
              <a:gd name="connsiteX4" fmla="*/ 355259 w 3370262"/>
              <a:gd name="connsiteY4" fmla="*/ 6134386 h 6134386"/>
              <a:gd name="connsiteX5" fmla="*/ 0 w 3370262"/>
              <a:gd name="connsiteY5" fmla="*/ 5779127 h 6134386"/>
              <a:gd name="connsiteX6" fmla="*/ 0 w 3370262"/>
              <a:gd name="connsiteY6" fmla="*/ 398561 h 6134386"/>
              <a:gd name="connsiteX0" fmla="*/ 0 w 3370262"/>
              <a:gd name="connsiteY0" fmla="*/ 0 h 5735825"/>
              <a:gd name="connsiteX1" fmla="*/ 3370262 w 3370262"/>
              <a:gd name="connsiteY1" fmla="*/ 0 h 5735825"/>
              <a:gd name="connsiteX2" fmla="*/ 3370262 w 3370262"/>
              <a:gd name="connsiteY2" fmla="*/ 5380566 h 5735825"/>
              <a:gd name="connsiteX3" fmla="*/ 3015003 w 3370262"/>
              <a:gd name="connsiteY3" fmla="*/ 5735825 h 5735825"/>
              <a:gd name="connsiteX4" fmla="*/ 355259 w 3370262"/>
              <a:gd name="connsiteY4" fmla="*/ 5735825 h 5735825"/>
              <a:gd name="connsiteX5" fmla="*/ 0 w 3370262"/>
              <a:gd name="connsiteY5" fmla="*/ 5380566 h 5735825"/>
              <a:gd name="connsiteX6" fmla="*/ 0 w 3370262"/>
              <a:gd name="connsiteY6" fmla="*/ 0 h 573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0262" h="5735825">
                <a:moveTo>
                  <a:pt x="0" y="0"/>
                </a:moveTo>
                <a:lnTo>
                  <a:pt x="3370262" y="0"/>
                </a:lnTo>
                <a:lnTo>
                  <a:pt x="3370262" y="5380566"/>
                </a:lnTo>
                <a:cubicBezTo>
                  <a:pt x="3370262" y="5576770"/>
                  <a:pt x="3211207" y="5735825"/>
                  <a:pt x="3015003" y="5735825"/>
                </a:cubicBezTo>
                <a:lnTo>
                  <a:pt x="355259" y="5735825"/>
                </a:lnTo>
                <a:cubicBezTo>
                  <a:pt x="159055" y="5735825"/>
                  <a:pt x="0" y="5576770"/>
                  <a:pt x="0" y="5380566"/>
                </a:cubicBezTo>
                <a:lnTo>
                  <a:pt x="0" y="0"/>
                </a:lnTo>
                <a:close/>
              </a:path>
            </a:pathLst>
          </a:custGeom>
          <a:solidFill>
            <a:schemeClr val="bg2"/>
          </a:solidFill>
        </p:spPr>
        <p:txBody>
          <a:bodyPr tIns="457200"/>
          <a:lstStyle>
            <a:lvl1pPr algn="ctr">
              <a:defRPr/>
            </a:lvl1pPr>
          </a:lstStyle>
          <a:p>
            <a:r>
              <a:rPr lang="en-US" dirty="0"/>
              <a:t>Click icon to add picture</a:t>
            </a:r>
          </a:p>
        </p:txBody>
      </p:sp>
      <p:sp>
        <p:nvSpPr>
          <p:cNvPr id="11" name="Slide Number Placeholder 5">
            <a:extLst>
              <a:ext uri="{FF2B5EF4-FFF2-40B4-BE49-F238E27FC236}">
                <a16:creationId xmlns:a16="http://schemas.microsoft.com/office/drawing/2014/main" id="{D1E1B1D4-B83D-036A-D0D4-0F54F30FEE61}"/>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560851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14 pt Text w/Subhead/bulle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408775-43F7-0896-DA86-2AC9C8EFEA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2000" cy="6857999"/>
          </a:xfrm>
          <a:prstGeom prst="rect">
            <a:avLst/>
          </a:prstGeom>
        </p:spPr>
      </p:pic>
      <p:sp>
        <p:nvSpPr>
          <p:cNvPr id="4" name="Rectangle 3">
            <a:extLst>
              <a:ext uri="{FF2B5EF4-FFF2-40B4-BE49-F238E27FC236}">
                <a16:creationId xmlns:a16="http://schemas.microsoft.com/office/drawing/2014/main" id="{31380A14-52C8-AF5E-B945-32F147501BCA}"/>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6" name="Freeform: Shape 13">
            <a:extLst>
              <a:ext uri="{FF2B5EF4-FFF2-40B4-BE49-F238E27FC236}">
                <a16:creationId xmlns:a16="http://schemas.microsoft.com/office/drawing/2014/main" id="{8079B3FB-B8FD-8320-5BA4-FE94E035150C}"/>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703384" y="548640"/>
            <a:ext cx="10955216"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703384" y="1598265"/>
            <a:ext cx="7223435" cy="4572000"/>
          </a:xfrm>
        </p:spPr>
        <p:txBody>
          <a:bodyPr/>
          <a:lstStyle>
            <a:lvl1pPr>
              <a:lnSpc>
                <a:spcPts val="2000"/>
              </a:lnSpc>
              <a:spcAft>
                <a:spcPts val="600"/>
              </a:spcAft>
              <a:defRPr sz="1800"/>
            </a:lvl1pPr>
            <a:lvl2pPr>
              <a:lnSpc>
                <a:spcPts val="2000"/>
              </a:lnSpc>
              <a:spcAft>
                <a:spcPts val="600"/>
              </a:spcAft>
              <a:defRPr sz="1800"/>
            </a:lvl2pPr>
            <a:lvl3pPr>
              <a:lnSpc>
                <a:spcPts val="1800"/>
              </a:lnSpc>
              <a:spcAft>
                <a:spcPts val="600"/>
              </a:spcAft>
              <a:defRPr sz="1600"/>
            </a:lvl3pPr>
            <a:lvl4pPr>
              <a:lnSpc>
                <a:spcPts val="1800"/>
              </a:lnSpc>
              <a:spcAft>
                <a:spcPts val="600"/>
              </a:spcAft>
              <a:defRPr sz="1600"/>
            </a:lvl4pPr>
            <a:lvl5pPr>
              <a:lnSpc>
                <a:spcPts val="1800"/>
              </a:lnSpc>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69BD06F-6666-5D78-82D4-7C206A647908}"/>
              </a:ext>
            </a:extLst>
          </p:cNvPr>
          <p:cNvSpPr>
            <a:spLocks noGrp="1" noChangeAspect="1"/>
          </p:cNvSpPr>
          <p:nvPr>
            <p:ph type="body" sz="quarter" idx="12"/>
          </p:nvPr>
        </p:nvSpPr>
        <p:spPr>
          <a:xfrm>
            <a:off x="703384" y="1023401"/>
            <a:ext cx="10955213" cy="457200"/>
          </a:xfrm>
        </p:spPr>
        <p:txBody>
          <a:bodyPr/>
          <a:lstStyle>
            <a:lvl1pPr marL="0" indent="0">
              <a:lnSpc>
                <a:spcPts val="2400"/>
              </a:lnSpc>
              <a:spcBef>
                <a:spcPts val="0"/>
              </a:spcBef>
              <a:spcAft>
                <a:spcPts val="0"/>
              </a:spcAft>
              <a:buNone/>
              <a:defRPr sz="2000" b="0" i="0">
                <a:solidFill>
                  <a:schemeClr val="bg2"/>
                </a:solidFill>
                <a:latin typeface="Nunito"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3C84A2C0-36C9-1599-2AE2-BDC61FF26DCF}"/>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2227741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by side bulleted with su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E4ED4-1B05-3761-EA21-4FE3F7EF8D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907"/>
          <a:stretch/>
        </p:blipFill>
        <p:spPr>
          <a:xfrm>
            <a:off x="15926" y="0"/>
            <a:ext cx="12192000" cy="6858000"/>
          </a:xfrm>
          <a:prstGeom prst="rect">
            <a:avLst/>
          </a:prstGeom>
        </p:spPr>
      </p:pic>
      <p:sp>
        <p:nvSpPr>
          <p:cNvPr id="6" name="Rectangle 5">
            <a:extLst>
              <a:ext uri="{FF2B5EF4-FFF2-40B4-BE49-F238E27FC236}">
                <a16:creationId xmlns:a16="http://schemas.microsoft.com/office/drawing/2014/main" id="{41E2835B-950B-CDAC-10A2-9950BE8B435C}"/>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7" name="Freeform: Shape 13">
            <a:extLst>
              <a:ext uri="{FF2B5EF4-FFF2-40B4-BE49-F238E27FC236}">
                <a16:creationId xmlns:a16="http://schemas.microsoft.com/office/drawing/2014/main" id="{D9F8CA58-1C25-56B4-56D7-241FE4C0499F}"/>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noChangeAspect="1"/>
          </p:cNvSpPr>
          <p:nvPr>
            <p:ph type="title"/>
          </p:nvPr>
        </p:nvSpPr>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p:cNvSpPr>
          <p:nvPr>
            <p:ph type="body" sz="quarter" idx="11"/>
          </p:nvPr>
        </p:nvSpPr>
        <p:spPr>
          <a:xfrm>
            <a:off x="6301478" y="2206870"/>
            <a:ext cx="5357122" cy="3147645"/>
          </a:xfrm>
        </p:spPr>
        <p:txBody>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69BD06F-6666-5D78-82D4-7C206A647908}"/>
              </a:ext>
            </a:extLst>
          </p:cNvPr>
          <p:cNvSpPr>
            <a:spLocks noGrp="1"/>
          </p:cNvSpPr>
          <p:nvPr>
            <p:ph type="body" sz="quarter" idx="12"/>
          </p:nvPr>
        </p:nvSpPr>
        <p:spPr>
          <a:xfrm>
            <a:off x="673442" y="1022076"/>
            <a:ext cx="10985157" cy="457200"/>
          </a:xfrm>
        </p:spPr>
        <p:txBody>
          <a:bodyPr/>
          <a:lstStyle>
            <a:lvl1pPr marL="0" indent="0">
              <a:lnSpc>
                <a:spcPts val="2400"/>
              </a:lnSpc>
              <a:spcBef>
                <a:spcPts val="0"/>
              </a:spcBef>
              <a:spcAft>
                <a:spcPts val="0"/>
              </a:spcAft>
              <a:buNone/>
              <a:defRPr sz="2000" b="0" i="0">
                <a:solidFill>
                  <a:schemeClr val="bg2"/>
                </a:solidFill>
                <a:latin typeface="Nunito"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39D0C72A-4AF6-7D3E-B967-63BB0BFFB1E4}"/>
              </a:ext>
            </a:extLst>
          </p:cNvPr>
          <p:cNvSpPr>
            <a:spLocks noGrp="1"/>
          </p:cNvSpPr>
          <p:nvPr>
            <p:ph type="body" sz="quarter" idx="13"/>
          </p:nvPr>
        </p:nvSpPr>
        <p:spPr>
          <a:xfrm>
            <a:off x="673442" y="2206870"/>
            <a:ext cx="5217081" cy="3147645"/>
          </a:xfrm>
        </p:spPr>
        <p:txBody>
          <a:bodyPr/>
          <a:lstStyle>
            <a:lvl1pPr>
              <a:defRPr sz="1600" b="0" i="0">
                <a:solidFill>
                  <a:schemeClr val="bg2"/>
                </a:solidFill>
                <a:latin typeface="Nunito" pitchFamily="2" charset="77"/>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BAC6A7A-FE46-D52A-3FF5-CC00EA406682}"/>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8256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in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1A7730-52E9-5828-18DC-703618ECBB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971"/>
          <a:stretch/>
        </p:blipFill>
        <p:spPr>
          <a:xfrm>
            <a:off x="0" y="-1"/>
            <a:ext cx="12192000" cy="6857995"/>
          </a:xfrm>
          <a:prstGeom prst="rect">
            <a:avLst/>
          </a:prstGeom>
        </p:spPr>
      </p:pic>
      <p:sp>
        <p:nvSpPr>
          <p:cNvPr id="4" name="Rectangle 3">
            <a:extLst>
              <a:ext uri="{FF2B5EF4-FFF2-40B4-BE49-F238E27FC236}">
                <a16:creationId xmlns:a16="http://schemas.microsoft.com/office/drawing/2014/main" id="{94A11F22-F53A-AD7B-069D-14B433E06BDC}"/>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5" name="Freeform: Shape 13">
            <a:extLst>
              <a:ext uri="{FF2B5EF4-FFF2-40B4-BE49-F238E27FC236}">
                <a16:creationId xmlns:a16="http://schemas.microsoft.com/office/drawing/2014/main" id="{4B6692A7-EED5-E092-E7D7-6F28DADFCF83}"/>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694592" y="545006"/>
            <a:ext cx="10964006" cy="695985"/>
          </a:xfrm>
        </p:spPr>
        <p:txBody>
          <a:bodyPr wrap="none" anchor="t" anchorCtr="0"/>
          <a:lstStyle>
            <a:lvl1pPr>
              <a:lnSpc>
                <a:spcPts val="380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1342226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Mai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694592" y="545006"/>
            <a:ext cx="10964006" cy="695985"/>
          </a:xfrm>
        </p:spPr>
        <p:txBody>
          <a:bodyPr wrap="none" anchor="t" anchorCtr="0"/>
          <a:lstStyle>
            <a:lvl1pPr>
              <a:lnSpc>
                <a:spcPts val="380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1074126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ain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5B4AE2-375D-C747-C42E-4CBCF102D4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971"/>
          <a:stretch/>
        </p:blipFill>
        <p:spPr>
          <a:xfrm>
            <a:off x="0" y="8286"/>
            <a:ext cx="12192000" cy="6857989"/>
          </a:xfrm>
          <a:prstGeom prst="rect">
            <a:avLst/>
          </a:prstGeom>
        </p:spPr>
      </p:pic>
      <p:sp>
        <p:nvSpPr>
          <p:cNvPr id="4" name="Rectangle 3">
            <a:extLst>
              <a:ext uri="{FF2B5EF4-FFF2-40B4-BE49-F238E27FC236}">
                <a16:creationId xmlns:a16="http://schemas.microsoft.com/office/drawing/2014/main" id="{94A11F22-F53A-AD7B-069D-14B433E06BDC}"/>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5" name="Freeform: Shape 13">
            <a:extLst>
              <a:ext uri="{FF2B5EF4-FFF2-40B4-BE49-F238E27FC236}">
                <a16:creationId xmlns:a16="http://schemas.microsoft.com/office/drawing/2014/main" id="{4B6692A7-EED5-E092-E7D7-6F28DADFCF83}"/>
              </a:ext>
            </a:extLst>
          </p:cNvPr>
          <p:cNvSpPr>
            <a:spLocks noGrp="1" noRot="1" noChangeAspect="1" noMove="1" noResize="1" noEditPoints="1" noAdjustHandles="1" noChangeArrowheads="1" noChangeShapeType="1"/>
          </p:cNvSpPr>
          <p:nvPr userDrawn="1"/>
        </p:nvSpPr>
        <p:spPr>
          <a:xfrm rot="16200000" flipV="1">
            <a:off x="2667006" y="-265871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1" name="Picture Placeholder 10">
            <a:extLst>
              <a:ext uri="{FF2B5EF4-FFF2-40B4-BE49-F238E27FC236}">
                <a16:creationId xmlns:a16="http://schemas.microsoft.com/office/drawing/2014/main" id="{B6004D5C-F571-16C5-88FD-ED65CB7B4F95}"/>
              </a:ext>
            </a:extLst>
          </p:cNvPr>
          <p:cNvSpPr>
            <a:spLocks noGrp="1"/>
          </p:cNvSpPr>
          <p:nvPr>
            <p:ph type="pic" sz="quarter" idx="10"/>
          </p:nvPr>
        </p:nvSpPr>
        <p:spPr>
          <a:xfrm>
            <a:off x="2107102" y="1784350"/>
            <a:ext cx="1585912" cy="1565275"/>
          </a:xfrm>
          <a:prstGeom prst="round2DiagRect">
            <a:avLst/>
          </a:prstGeom>
          <a:solidFill>
            <a:schemeClr val="tx1"/>
          </a:solidFill>
        </p:spPr>
        <p:txBody>
          <a:bodyPr/>
          <a:lstStyle/>
          <a:p>
            <a:endParaRPr lang="en-US" dirty="0"/>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694592" y="545006"/>
            <a:ext cx="10964006" cy="695985"/>
          </a:xfrm>
        </p:spPr>
        <p:txBody>
          <a:bodyPr wrap="none" anchor="t" anchorCtr="0"/>
          <a:lstStyle>
            <a:lvl1pPr>
              <a:lnSpc>
                <a:spcPts val="380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12" name="Picture Placeholder 10">
            <a:extLst>
              <a:ext uri="{FF2B5EF4-FFF2-40B4-BE49-F238E27FC236}">
                <a16:creationId xmlns:a16="http://schemas.microsoft.com/office/drawing/2014/main" id="{26AE1108-F750-0CBF-BDCF-02F1DF4BAF04}"/>
              </a:ext>
            </a:extLst>
          </p:cNvPr>
          <p:cNvSpPr>
            <a:spLocks noGrp="1"/>
          </p:cNvSpPr>
          <p:nvPr>
            <p:ph type="pic" sz="quarter" idx="11"/>
          </p:nvPr>
        </p:nvSpPr>
        <p:spPr>
          <a:xfrm>
            <a:off x="2107102" y="4017596"/>
            <a:ext cx="1585912" cy="1565275"/>
          </a:xfrm>
          <a:prstGeom prst="round2DiagRect">
            <a:avLst/>
          </a:prstGeom>
          <a:solidFill>
            <a:schemeClr val="tx1"/>
          </a:solidFill>
        </p:spPr>
        <p:txBody>
          <a:bodyPr/>
          <a:lstStyle/>
          <a:p>
            <a:endParaRPr lang="en-US" dirty="0"/>
          </a:p>
        </p:txBody>
      </p:sp>
      <p:sp>
        <p:nvSpPr>
          <p:cNvPr id="16" name="Text Placeholder 15">
            <a:extLst>
              <a:ext uri="{FF2B5EF4-FFF2-40B4-BE49-F238E27FC236}">
                <a16:creationId xmlns:a16="http://schemas.microsoft.com/office/drawing/2014/main" id="{092C592D-71E8-2D14-196B-FA475F68FCEA}"/>
              </a:ext>
            </a:extLst>
          </p:cNvPr>
          <p:cNvSpPr>
            <a:spLocks noGrp="1"/>
          </p:cNvSpPr>
          <p:nvPr>
            <p:ph type="body" sz="quarter" idx="12"/>
          </p:nvPr>
        </p:nvSpPr>
        <p:spPr>
          <a:xfrm>
            <a:off x="4000500" y="1784349"/>
            <a:ext cx="5380892" cy="1565275"/>
          </a:xfrm>
        </p:spPr>
        <p:txBody>
          <a:bodyPr anchor="ctr" anchorCtr="0"/>
          <a:lstStyle>
            <a:lvl1pPr marL="0" indent="0">
              <a:lnSpc>
                <a:spcPts val="2200"/>
              </a:lnSpc>
              <a:buNone/>
              <a:defRPr sz="1800"/>
            </a:lvl1pPr>
            <a:lvl2pPr marL="457200" indent="0">
              <a:buNone/>
              <a:defRPr sz="20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21" name="Text Placeholder 15">
            <a:extLst>
              <a:ext uri="{FF2B5EF4-FFF2-40B4-BE49-F238E27FC236}">
                <a16:creationId xmlns:a16="http://schemas.microsoft.com/office/drawing/2014/main" id="{27730C8C-2764-8056-90EA-6EE96D1D3D19}"/>
              </a:ext>
            </a:extLst>
          </p:cNvPr>
          <p:cNvSpPr>
            <a:spLocks noGrp="1"/>
          </p:cNvSpPr>
          <p:nvPr>
            <p:ph type="body" sz="quarter" idx="13"/>
          </p:nvPr>
        </p:nvSpPr>
        <p:spPr>
          <a:xfrm>
            <a:off x="4000500" y="4024255"/>
            <a:ext cx="5380892" cy="1565275"/>
          </a:xfrm>
        </p:spPr>
        <p:txBody>
          <a:bodyPr anchor="ctr" anchorCtr="0"/>
          <a:lstStyle>
            <a:lvl1pPr marL="0" indent="0">
              <a:lnSpc>
                <a:spcPts val="2200"/>
              </a:lnSpc>
              <a:buNone/>
              <a:defRPr sz="1800"/>
            </a:lvl1pPr>
            <a:lvl2pPr marL="457200" indent="0">
              <a:buNone/>
              <a:defRPr sz="20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3874905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Main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3A702-9B2E-98C1-E443-7AE6489742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67"/>
          <a:stretch/>
        </p:blipFill>
        <p:spPr>
          <a:xfrm>
            <a:off x="0" y="0"/>
            <a:ext cx="12192000" cy="6857999"/>
          </a:xfrm>
          <a:prstGeom prst="rect">
            <a:avLst/>
          </a:prstGeom>
        </p:spPr>
      </p:pic>
      <p:sp>
        <p:nvSpPr>
          <p:cNvPr id="4" name="Rectangle 3">
            <a:extLst>
              <a:ext uri="{FF2B5EF4-FFF2-40B4-BE49-F238E27FC236}">
                <a16:creationId xmlns:a16="http://schemas.microsoft.com/office/drawing/2014/main" id="{94A11F22-F53A-AD7B-069D-14B433E06BDC}"/>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5" name="Freeform: Shape 13">
            <a:extLst>
              <a:ext uri="{FF2B5EF4-FFF2-40B4-BE49-F238E27FC236}">
                <a16:creationId xmlns:a16="http://schemas.microsoft.com/office/drawing/2014/main" id="{4B6692A7-EED5-E092-E7D7-6F28DADFCF83}"/>
              </a:ext>
            </a:extLst>
          </p:cNvPr>
          <p:cNvSpPr>
            <a:spLocks noGrp="1" noRot="1" noChangeAspect="1" noMove="1" noResize="1" noEditPoints="1" noAdjustHandles="1" noChangeArrowheads="1" noChangeShapeType="1"/>
          </p:cNvSpPr>
          <p:nvPr userDrawn="1"/>
        </p:nvSpPr>
        <p:spPr>
          <a:xfrm rot="16200000" flipV="1">
            <a:off x="2667006" y="-265871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694592" y="545006"/>
            <a:ext cx="10964006" cy="695985"/>
          </a:xfrm>
        </p:spPr>
        <p:txBody>
          <a:bodyPr wrap="none" anchor="t" anchorCtr="0"/>
          <a:lstStyle>
            <a:lvl1pPr>
              <a:lnSpc>
                <a:spcPts val="380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12" name="Picture Placeholder 10">
            <a:extLst>
              <a:ext uri="{FF2B5EF4-FFF2-40B4-BE49-F238E27FC236}">
                <a16:creationId xmlns:a16="http://schemas.microsoft.com/office/drawing/2014/main" id="{26AE1108-F750-0CBF-BDCF-02F1DF4BAF04}"/>
              </a:ext>
            </a:extLst>
          </p:cNvPr>
          <p:cNvSpPr>
            <a:spLocks noGrp="1"/>
          </p:cNvSpPr>
          <p:nvPr>
            <p:ph type="pic" sz="quarter" idx="11"/>
          </p:nvPr>
        </p:nvSpPr>
        <p:spPr>
          <a:xfrm>
            <a:off x="2107102" y="2865803"/>
            <a:ext cx="1585912" cy="1565275"/>
          </a:xfrm>
          <a:prstGeom prst="round2DiagRect">
            <a:avLst/>
          </a:prstGeom>
          <a:solidFill>
            <a:schemeClr val="tx1"/>
          </a:solidFill>
        </p:spPr>
        <p:txBody>
          <a:bodyPr/>
          <a:lstStyle/>
          <a:p>
            <a:endParaRPr lang="en-US" dirty="0"/>
          </a:p>
        </p:txBody>
      </p:sp>
      <p:sp>
        <p:nvSpPr>
          <p:cNvPr id="21" name="Text Placeholder 15">
            <a:extLst>
              <a:ext uri="{FF2B5EF4-FFF2-40B4-BE49-F238E27FC236}">
                <a16:creationId xmlns:a16="http://schemas.microsoft.com/office/drawing/2014/main" id="{27730C8C-2764-8056-90EA-6EE96D1D3D19}"/>
              </a:ext>
            </a:extLst>
          </p:cNvPr>
          <p:cNvSpPr>
            <a:spLocks noGrp="1"/>
          </p:cNvSpPr>
          <p:nvPr>
            <p:ph type="body" sz="quarter" idx="13"/>
          </p:nvPr>
        </p:nvSpPr>
        <p:spPr>
          <a:xfrm>
            <a:off x="4000500" y="2872462"/>
            <a:ext cx="5380892" cy="1565275"/>
          </a:xfrm>
        </p:spPr>
        <p:txBody>
          <a:bodyPr anchor="ctr" anchorCtr="0"/>
          <a:lstStyle>
            <a:lvl1pPr marL="0" indent="0">
              <a:lnSpc>
                <a:spcPts val="2200"/>
              </a:lnSpc>
              <a:buNone/>
              <a:defRPr sz="1800"/>
            </a:lvl1pPr>
            <a:lvl2pPr marL="457200" indent="0">
              <a:buNone/>
              <a:defRPr sz="20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577118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in 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72813C-5750-F492-7F2A-064201E80864}"/>
              </a:ext>
            </a:extLst>
          </p:cNvPr>
          <p:cNvPicPr>
            <a:picLocks noChangeAspect="1"/>
          </p:cNvPicPr>
          <p:nvPr userDrawn="1"/>
        </p:nvPicPr>
        <p:blipFill rotWithShape="1">
          <a:blip r:embed="rId2" cstate="screen">
            <a:alphaModFix amt="64000"/>
            <a:extLst>
              <a:ext uri="{28A0092B-C50C-407E-A947-70E740481C1C}">
                <a14:useLocalDpi xmlns:a14="http://schemas.microsoft.com/office/drawing/2010/main"/>
              </a:ext>
            </a:extLst>
          </a:blip>
          <a:srcRect l="-61192"/>
          <a:stretch/>
        </p:blipFill>
        <p:spPr>
          <a:xfrm flipV="1">
            <a:off x="0" y="3"/>
            <a:ext cx="12192000" cy="6857995"/>
          </a:xfrm>
          <a:prstGeom prst="rect">
            <a:avLst/>
          </a:prstGeom>
        </p:spPr>
      </p:pic>
      <p:sp>
        <p:nvSpPr>
          <p:cNvPr id="22" name="Rectangle 21">
            <a:extLst>
              <a:ext uri="{FF2B5EF4-FFF2-40B4-BE49-F238E27FC236}">
                <a16:creationId xmlns:a16="http://schemas.microsoft.com/office/drawing/2014/main" id="{547B03F9-F6C1-0CDE-2E69-C762D75606D9}"/>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23" name="Freeform: Shape 13">
            <a:extLst>
              <a:ext uri="{FF2B5EF4-FFF2-40B4-BE49-F238E27FC236}">
                <a16:creationId xmlns:a16="http://schemas.microsoft.com/office/drawing/2014/main" id="{29E49141-EF47-5A5D-91FD-23358DC81E40}"/>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7" name="Picture Placeholder 16">
            <a:extLst>
              <a:ext uri="{FF2B5EF4-FFF2-40B4-BE49-F238E27FC236}">
                <a16:creationId xmlns:a16="http://schemas.microsoft.com/office/drawing/2014/main" id="{2524168E-2A13-7348-5D78-CA47980EC23B}"/>
              </a:ext>
            </a:extLst>
          </p:cNvPr>
          <p:cNvSpPr>
            <a:spLocks noGrp="1"/>
          </p:cNvSpPr>
          <p:nvPr>
            <p:ph type="pic" sz="quarter" idx="12"/>
          </p:nvPr>
        </p:nvSpPr>
        <p:spPr>
          <a:xfrm>
            <a:off x="2971167" y="2214724"/>
            <a:ext cx="1960563" cy="1911350"/>
          </a:xfrm>
          <a:prstGeom prst="round2DiagRect">
            <a:avLst/>
          </a:prstGeom>
          <a:solidFill>
            <a:schemeClr val="tx1"/>
          </a:solidFill>
        </p:spPr>
        <p:txBody>
          <a:bodyPr/>
          <a:lstStyle/>
          <a:p>
            <a:endParaRPr lang="en-US" dirty="0"/>
          </a:p>
        </p:txBody>
      </p:sp>
      <p:sp>
        <p:nvSpPr>
          <p:cNvPr id="20" name="Picture Placeholder 16">
            <a:extLst>
              <a:ext uri="{FF2B5EF4-FFF2-40B4-BE49-F238E27FC236}">
                <a16:creationId xmlns:a16="http://schemas.microsoft.com/office/drawing/2014/main" id="{8A92EC50-C1DF-D1B7-F0CC-3F0DF307F216}"/>
              </a:ext>
            </a:extLst>
          </p:cNvPr>
          <p:cNvSpPr>
            <a:spLocks noGrp="1"/>
          </p:cNvSpPr>
          <p:nvPr>
            <p:ph type="pic" sz="quarter" idx="13"/>
          </p:nvPr>
        </p:nvSpPr>
        <p:spPr>
          <a:xfrm>
            <a:off x="6329829" y="2214724"/>
            <a:ext cx="1960563" cy="1911350"/>
          </a:xfrm>
          <a:prstGeom prst="round2DiagRect">
            <a:avLst/>
          </a:prstGeom>
          <a:solidFill>
            <a:schemeClr val="tx1"/>
          </a:solidFill>
        </p:spPr>
        <p:txBody>
          <a:bodyPr/>
          <a:lstStyle/>
          <a:p>
            <a:endParaRPr lang="en-US" dirty="0"/>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457199" y="545006"/>
            <a:ext cx="11201400" cy="695985"/>
          </a:xfrm>
        </p:spPr>
        <p:txBody>
          <a:bodyPr wrap="none" anchor="t" anchorCtr="0"/>
          <a:lstStyle>
            <a:lvl1pPr>
              <a:lnSpc>
                <a:spcPts val="3800"/>
              </a:lnSpc>
              <a:defRPr b="0" i="0">
                <a:latin typeface="Bitter" pitchFamily="2" charset="77"/>
              </a:defRPr>
            </a:lvl1pPr>
          </a:lstStyle>
          <a:p>
            <a:r>
              <a:rPr lang="en-US" dirty="0"/>
              <a:t>Click to edit Master title style</a:t>
            </a:r>
          </a:p>
        </p:txBody>
      </p:sp>
      <p:sp>
        <p:nvSpPr>
          <p:cNvPr id="12" name="Text Placeholder 11">
            <a:extLst>
              <a:ext uri="{FF2B5EF4-FFF2-40B4-BE49-F238E27FC236}">
                <a16:creationId xmlns:a16="http://schemas.microsoft.com/office/drawing/2014/main" id="{10774D4D-9FBF-25D6-40B4-7D977A777093}"/>
              </a:ext>
            </a:extLst>
          </p:cNvPr>
          <p:cNvSpPr>
            <a:spLocks noGrp="1"/>
          </p:cNvSpPr>
          <p:nvPr>
            <p:ph type="body" sz="quarter" idx="10"/>
          </p:nvPr>
        </p:nvSpPr>
        <p:spPr>
          <a:xfrm>
            <a:off x="2552861" y="4237892"/>
            <a:ext cx="2797175" cy="2197100"/>
          </a:xfrm>
        </p:spPr>
        <p:txBody>
          <a:bodyPr/>
          <a:lstStyle>
            <a:lvl1pPr marL="0" indent="0" algn="ctr">
              <a:lnSpc>
                <a:spcPts val="2000"/>
              </a:lnSpc>
              <a:spcAft>
                <a:spcPts val="0"/>
              </a:spcAft>
              <a:buNone/>
              <a:defRPr sz="1800"/>
            </a:lvl1pPr>
            <a:lvl2pPr marL="60325" indent="0" algn="ctr">
              <a:lnSpc>
                <a:spcPts val="2000"/>
              </a:lnSpc>
              <a:spcAft>
                <a:spcPts val="0"/>
              </a:spcAft>
              <a:buNone/>
              <a:tabLst>
                <a:tab pos="165100" algn="l"/>
              </a:tabLst>
              <a:defRPr sz="1800"/>
            </a:lvl2pPr>
            <a:lvl3pPr marL="60325" indent="0" algn="ctr">
              <a:lnSpc>
                <a:spcPts val="2000"/>
              </a:lnSpc>
              <a:spcAft>
                <a:spcPts val="0"/>
              </a:spcAft>
              <a:buNone/>
              <a:tabLst>
                <a:tab pos="165100" algn="l"/>
              </a:tabLst>
              <a:defRPr sz="1800"/>
            </a:lvl3pPr>
            <a:lvl4pPr marL="60325" indent="0" algn="ctr">
              <a:buNone/>
              <a:tabLst>
                <a:tab pos="165100" algn="l"/>
              </a:tabLst>
              <a:defRPr/>
            </a:lvl4pPr>
            <a:lvl5pPr marL="60325" indent="0" algn="ctr">
              <a:buNone/>
              <a:tabLst>
                <a:tab pos="165100" algn="l"/>
              </a:tabLst>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11">
            <a:extLst>
              <a:ext uri="{FF2B5EF4-FFF2-40B4-BE49-F238E27FC236}">
                <a16:creationId xmlns:a16="http://schemas.microsoft.com/office/drawing/2014/main" id="{8F15C81B-877A-DF50-09DA-8E1CE5925CDE}"/>
              </a:ext>
            </a:extLst>
          </p:cNvPr>
          <p:cNvSpPr>
            <a:spLocks noGrp="1"/>
          </p:cNvSpPr>
          <p:nvPr>
            <p:ph type="body" sz="quarter" idx="11"/>
          </p:nvPr>
        </p:nvSpPr>
        <p:spPr>
          <a:xfrm>
            <a:off x="5911523" y="4237892"/>
            <a:ext cx="2797175" cy="2197100"/>
          </a:xfrm>
        </p:spPr>
        <p:txBody>
          <a:bodyPr/>
          <a:lstStyle>
            <a:lvl1pPr marL="0" indent="0" algn="ctr">
              <a:lnSpc>
                <a:spcPts val="2000"/>
              </a:lnSpc>
              <a:spcAft>
                <a:spcPts val="0"/>
              </a:spcAft>
              <a:buNone/>
              <a:defRPr sz="1800"/>
            </a:lvl1pPr>
            <a:lvl2pPr marL="60325" indent="0" algn="ctr">
              <a:lnSpc>
                <a:spcPts val="2000"/>
              </a:lnSpc>
              <a:spcAft>
                <a:spcPts val="0"/>
              </a:spcAft>
              <a:buNone/>
              <a:tabLst>
                <a:tab pos="165100" algn="l"/>
              </a:tabLst>
              <a:defRPr sz="1800"/>
            </a:lvl2pPr>
            <a:lvl3pPr marL="60325" indent="0" algn="ctr">
              <a:lnSpc>
                <a:spcPts val="2000"/>
              </a:lnSpc>
              <a:spcAft>
                <a:spcPts val="0"/>
              </a:spcAft>
              <a:buNone/>
              <a:tabLst>
                <a:tab pos="165100" algn="l"/>
              </a:tabLst>
              <a:defRPr sz="1800"/>
            </a:lvl3pPr>
            <a:lvl4pPr marL="60325" indent="0" algn="ctr">
              <a:buNone/>
              <a:tabLst>
                <a:tab pos="165100" algn="l"/>
              </a:tabLst>
              <a:defRPr/>
            </a:lvl4pPr>
            <a:lvl5pPr marL="60325" indent="0" algn="ctr">
              <a:buNone/>
              <a:tabLst>
                <a:tab pos="165100" algn="l"/>
              </a:tabLst>
              <a:defRPr/>
            </a:lvl5pPr>
          </a:lstStyle>
          <a:p>
            <a:pPr lvl="0"/>
            <a:r>
              <a:rPr lang="en-US" dirty="0"/>
              <a:t>Click to edit Master text styles</a:t>
            </a:r>
          </a:p>
          <a:p>
            <a:pPr lvl="1"/>
            <a:r>
              <a:rPr lang="en-US" dirty="0"/>
              <a:t>Second level</a:t>
            </a:r>
          </a:p>
          <a:p>
            <a:pPr lvl="2"/>
            <a:r>
              <a:rPr lang="en-US" dirty="0"/>
              <a:t>Third level</a:t>
            </a:r>
          </a:p>
        </p:txBody>
      </p:sp>
      <p:sp>
        <p:nvSpPr>
          <p:cNvPr id="24" name="Slide Number Placeholder 5">
            <a:extLst>
              <a:ext uri="{FF2B5EF4-FFF2-40B4-BE49-F238E27FC236}">
                <a16:creationId xmlns:a16="http://schemas.microsoft.com/office/drawing/2014/main" id="{B1FEA0E2-4E14-7DA6-70E4-793F722B65C7}"/>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250996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10A-1D17-C1D6-F078-F699245BA5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772C58-F4F7-CE0C-5877-64B8EC603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83EB6-D50C-F3D0-0ABA-8755072B43BD}"/>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5" name="Footer Placeholder 4">
            <a:extLst>
              <a:ext uri="{FF2B5EF4-FFF2-40B4-BE49-F238E27FC236}">
                <a16:creationId xmlns:a16="http://schemas.microsoft.com/office/drawing/2014/main" id="{0036B469-588F-0D3B-93F4-91ACEEFC42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786DE9-4995-EE05-4AEF-DA66BABBCBDC}"/>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759062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AFD2A8-5F22-B06A-3B5C-8F64C78513DB}"/>
              </a:ext>
            </a:extLst>
          </p:cNvPr>
          <p:cNvPicPr>
            <a:picLocks noChangeAspect="1"/>
          </p:cNvPicPr>
          <p:nvPr userDrawn="1"/>
        </p:nvPicPr>
        <p:blipFill rotWithShape="1">
          <a:blip r:embed="rId2" cstate="screen">
            <a:alphaModFix amt="64000"/>
            <a:extLst>
              <a:ext uri="{28A0092B-C50C-407E-A947-70E740481C1C}">
                <a14:useLocalDpi xmlns:a14="http://schemas.microsoft.com/office/drawing/2010/main"/>
              </a:ext>
            </a:extLst>
          </a:blip>
          <a:srcRect l="-61192"/>
          <a:stretch/>
        </p:blipFill>
        <p:spPr>
          <a:xfrm flipV="1">
            <a:off x="0" y="5"/>
            <a:ext cx="12192000" cy="6857995"/>
          </a:xfrm>
          <a:prstGeom prst="rect">
            <a:avLst/>
          </a:prstGeom>
        </p:spPr>
      </p:pic>
      <p:sp>
        <p:nvSpPr>
          <p:cNvPr id="10" name="Rectangle 9">
            <a:extLst>
              <a:ext uri="{FF2B5EF4-FFF2-40B4-BE49-F238E27FC236}">
                <a16:creationId xmlns:a16="http://schemas.microsoft.com/office/drawing/2014/main" id="{8DA2648F-9F9A-EF7D-BCE9-8F231CBEC4C2}"/>
              </a:ext>
            </a:extLst>
          </p:cNvPr>
          <p:cNvSpPr/>
          <p:nvPr userDrawn="1"/>
        </p:nvSpPr>
        <p:spPr>
          <a:xfrm>
            <a:off x="0" y="2"/>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1" name="Freeform: Shape 13">
            <a:extLst>
              <a:ext uri="{FF2B5EF4-FFF2-40B4-BE49-F238E27FC236}">
                <a16:creationId xmlns:a16="http://schemas.microsoft.com/office/drawing/2014/main" id="{46D46B95-41F2-E064-57B5-57411F382912}"/>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7" name="Picture Placeholder 16">
            <a:extLst>
              <a:ext uri="{FF2B5EF4-FFF2-40B4-BE49-F238E27FC236}">
                <a16:creationId xmlns:a16="http://schemas.microsoft.com/office/drawing/2014/main" id="{2524168E-2A13-7348-5D78-CA47980EC23B}"/>
              </a:ext>
            </a:extLst>
          </p:cNvPr>
          <p:cNvSpPr>
            <a:spLocks noGrp="1"/>
          </p:cNvSpPr>
          <p:nvPr>
            <p:ph type="pic" sz="quarter" idx="12"/>
          </p:nvPr>
        </p:nvSpPr>
        <p:spPr>
          <a:xfrm>
            <a:off x="4876640" y="1939359"/>
            <a:ext cx="1960563" cy="1911350"/>
          </a:xfrm>
          <a:prstGeom prst="round2DiagRect">
            <a:avLst/>
          </a:prstGeom>
          <a:solidFill>
            <a:schemeClr val="tx1"/>
          </a:solidFill>
        </p:spPr>
        <p:txBody>
          <a:bodyPr/>
          <a:lstStyle/>
          <a:p>
            <a:endParaRPr lang="en-US" dirty="0"/>
          </a:p>
        </p:txBody>
      </p:sp>
      <p:sp>
        <p:nvSpPr>
          <p:cNvPr id="20" name="Picture Placeholder 16">
            <a:extLst>
              <a:ext uri="{FF2B5EF4-FFF2-40B4-BE49-F238E27FC236}">
                <a16:creationId xmlns:a16="http://schemas.microsoft.com/office/drawing/2014/main" id="{8A92EC50-C1DF-D1B7-F0CC-3F0DF307F216}"/>
              </a:ext>
            </a:extLst>
          </p:cNvPr>
          <p:cNvSpPr>
            <a:spLocks noGrp="1"/>
          </p:cNvSpPr>
          <p:nvPr>
            <p:ph type="pic" sz="quarter" idx="13"/>
          </p:nvPr>
        </p:nvSpPr>
        <p:spPr>
          <a:xfrm>
            <a:off x="7554037" y="1939359"/>
            <a:ext cx="1960563" cy="1911350"/>
          </a:xfrm>
          <a:prstGeom prst="round2DiagRect">
            <a:avLst/>
          </a:prstGeom>
          <a:solidFill>
            <a:schemeClr val="tx1"/>
          </a:solidFill>
        </p:spPr>
        <p:txBody>
          <a:bodyPr/>
          <a:lstStyle/>
          <a:p>
            <a:endParaRPr lang="en-US" dirty="0"/>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457199" y="545006"/>
            <a:ext cx="11201400" cy="695985"/>
          </a:xfrm>
        </p:spPr>
        <p:txBody>
          <a:bodyPr wrap="none" anchor="t" anchorCtr="0"/>
          <a:lstStyle>
            <a:lvl1pPr>
              <a:lnSpc>
                <a:spcPts val="3800"/>
              </a:lnSpc>
              <a:defRPr b="0" i="0">
                <a:latin typeface="Bitter" pitchFamily="2" charset="77"/>
              </a:defRPr>
            </a:lvl1pPr>
          </a:lstStyle>
          <a:p>
            <a:r>
              <a:rPr lang="en-US" dirty="0"/>
              <a:t>Click to edit Master title style</a:t>
            </a:r>
          </a:p>
        </p:txBody>
      </p:sp>
      <p:sp>
        <p:nvSpPr>
          <p:cNvPr id="12" name="Text Placeholder 11">
            <a:extLst>
              <a:ext uri="{FF2B5EF4-FFF2-40B4-BE49-F238E27FC236}">
                <a16:creationId xmlns:a16="http://schemas.microsoft.com/office/drawing/2014/main" id="{10774D4D-9FBF-25D6-40B4-7D977A777093}"/>
              </a:ext>
            </a:extLst>
          </p:cNvPr>
          <p:cNvSpPr>
            <a:spLocks noGrp="1"/>
          </p:cNvSpPr>
          <p:nvPr>
            <p:ph type="body" sz="quarter" idx="10"/>
          </p:nvPr>
        </p:nvSpPr>
        <p:spPr>
          <a:xfrm>
            <a:off x="2027733" y="4115894"/>
            <a:ext cx="2167866" cy="2197100"/>
          </a:xfrm>
        </p:spPr>
        <p:txBody>
          <a:bodyPr/>
          <a:lstStyle>
            <a:lvl1pPr marL="0" indent="0" algn="ctr">
              <a:lnSpc>
                <a:spcPts val="2000"/>
              </a:lnSpc>
              <a:spcAft>
                <a:spcPts val="0"/>
              </a:spcAft>
              <a:buNone/>
              <a:defRPr sz="1800"/>
            </a:lvl1pPr>
            <a:lvl2pPr marL="60325" indent="0" algn="ctr">
              <a:lnSpc>
                <a:spcPts val="2000"/>
              </a:lnSpc>
              <a:spcAft>
                <a:spcPts val="0"/>
              </a:spcAft>
              <a:buNone/>
              <a:tabLst>
                <a:tab pos="165100" algn="l"/>
              </a:tabLst>
              <a:defRPr sz="1800"/>
            </a:lvl2pPr>
            <a:lvl3pPr marL="60325" indent="0" algn="ctr">
              <a:lnSpc>
                <a:spcPts val="2000"/>
              </a:lnSpc>
              <a:spcAft>
                <a:spcPts val="0"/>
              </a:spcAft>
              <a:buNone/>
              <a:tabLst>
                <a:tab pos="165100" algn="l"/>
              </a:tabLst>
              <a:defRPr sz="1800"/>
            </a:lvl3pPr>
            <a:lvl4pPr marL="60325" indent="0" algn="ctr">
              <a:buNone/>
              <a:tabLst>
                <a:tab pos="165100" algn="l"/>
              </a:tabLst>
              <a:defRPr/>
            </a:lvl4pPr>
            <a:lvl5pPr marL="60325" indent="0" algn="ctr">
              <a:buNone/>
              <a:tabLst>
                <a:tab pos="165100" algn="l"/>
              </a:tabLst>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11">
            <a:extLst>
              <a:ext uri="{FF2B5EF4-FFF2-40B4-BE49-F238E27FC236}">
                <a16:creationId xmlns:a16="http://schemas.microsoft.com/office/drawing/2014/main" id="{8F15C81B-877A-DF50-09DA-8E1CE5925CDE}"/>
              </a:ext>
            </a:extLst>
          </p:cNvPr>
          <p:cNvSpPr>
            <a:spLocks noGrp="1"/>
          </p:cNvSpPr>
          <p:nvPr>
            <p:ph type="body" sz="quarter" idx="11"/>
          </p:nvPr>
        </p:nvSpPr>
        <p:spPr>
          <a:xfrm>
            <a:off x="4769709" y="4115894"/>
            <a:ext cx="2113006" cy="2197100"/>
          </a:xfrm>
        </p:spPr>
        <p:txBody>
          <a:bodyPr/>
          <a:lstStyle>
            <a:lvl1pPr marL="0" indent="0" algn="ctr">
              <a:lnSpc>
                <a:spcPts val="2000"/>
              </a:lnSpc>
              <a:spcAft>
                <a:spcPts val="0"/>
              </a:spcAft>
              <a:buNone/>
              <a:defRPr sz="1800"/>
            </a:lvl1pPr>
            <a:lvl2pPr marL="60325" indent="0" algn="ctr">
              <a:lnSpc>
                <a:spcPts val="2000"/>
              </a:lnSpc>
              <a:spcAft>
                <a:spcPts val="0"/>
              </a:spcAft>
              <a:buNone/>
              <a:tabLst>
                <a:tab pos="165100" algn="l"/>
              </a:tabLst>
              <a:defRPr sz="1800"/>
            </a:lvl2pPr>
            <a:lvl3pPr marL="60325" indent="0" algn="ctr">
              <a:lnSpc>
                <a:spcPts val="2000"/>
              </a:lnSpc>
              <a:spcAft>
                <a:spcPts val="0"/>
              </a:spcAft>
              <a:buNone/>
              <a:tabLst>
                <a:tab pos="165100" algn="l"/>
              </a:tabLst>
              <a:defRPr sz="1800"/>
            </a:lvl3pPr>
            <a:lvl4pPr marL="60325" indent="0" algn="ctr">
              <a:buNone/>
              <a:tabLst>
                <a:tab pos="165100" algn="l"/>
              </a:tabLst>
              <a:defRPr/>
            </a:lvl4pPr>
            <a:lvl5pPr marL="60325" indent="0" algn="ctr">
              <a:buNone/>
              <a:tabLst>
                <a:tab pos="165100" algn="l"/>
              </a:tabLst>
              <a:defRPr/>
            </a:lvl5pPr>
          </a:lstStyle>
          <a:p>
            <a:pPr lvl="0"/>
            <a:r>
              <a:rPr lang="en-US" dirty="0"/>
              <a:t>Click to edit Master text styles</a:t>
            </a:r>
          </a:p>
          <a:p>
            <a:pPr lvl="1"/>
            <a:r>
              <a:rPr lang="en-US" dirty="0"/>
              <a:t>Second level</a:t>
            </a:r>
          </a:p>
          <a:p>
            <a:pPr lvl="2"/>
            <a:r>
              <a:rPr lang="en-US" dirty="0"/>
              <a:t>Third level</a:t>
            </a:r>
          </a:p>
        </p:txBody>
      </p:sp>
      <p:sp>
        <p:nvSpPr>
          <p:cNvPr id="24" name="Slide Number Placeholder 5">
            <a:extLst>
              <a:ext uri="{FF2B5EF4-FFF2-40B4-BE49-F238E27FC236}">
                <a16:creationId xmlns:a16="http://schemas.microsoft.com/office/drawing/2014/main" id="{B1FEA0E2-4E14-7DA6-70E4-793F722B65C7}"/>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3" name="Picture Placeholder 16">
            <a:extLst>
              <a:ext uri="{FF2B5EF4-FFF2-40B4-BE49-F238E27FC236}">
                <a16:creationId xmlns:a16="http://schemas.microsoft.com/office/drawing/2014/main" id="{DD8BEB23-94FB-775A-99A0-A73FE80426C2}"/>
              </a:ext>
            </a:extLst>
          </p:cNvPr>
          <p:cNvSpPr>
            <a:spLocks noGrp="1"/>
          </p:cNvSpPr>
          <p:nvPr>
            <p:ph type="pic" sz="quarter" idx="14"/>
          </p:nvPr>
        </p:nvSpPr>
        <p:spPr>
          <a:xfrm>
            <a:off x="2180176" y="1939359"/>
            <a:ext cx="1960563" cy="1911350"/>
          </a:xfrm>
          <a:prstGeom prst="round2DiagRect">
            <a:avLst/>
          </a:prstGeom>
          <a:solidFill>
            <a:schemeClr val="tx1"/>
          </a:solidFill>
        </p:spPr>
        <p:txBody>
          <a:bodyPr/>
          <a:lstStyle/>
          <a:p>
            <a:endParaRPr lang="en-US" dirty="0"/>
          </a:p>
        </p:txBody>
      </p:sp>
      <p:sp>
        <p:nvSpPr>
          <p:cNvPr id="5" name="Text Placeholder 11">
            <a:extLst>
              <a:ext uri="{FF2B5EF4-FFF2-40B4-BE49-F238E27FC236}">
                <a16:creationId xmlns:a16="http://schemas.microsoft.com/office/drawing/2014/main" id="{76D5CBE3-4F54-BEFA-2ED8-E7BBC6DD844D}"/>
              </a:ext>
            </a:extLst>
          </p:cNvPr>
          <p:cNvSpPr>
            <a:spLocks noGrp="1"/>
          </p:cNvSpPr>
          <p:nvPr>
            <p:ph type="body" sz="quarter" idx="15"/>
          </p:nvPr>
        </p:nvSpPr>
        <p:spPr>
          <a:xfrm>
            <a:off x="7456825" y="4115894"/>
            <a:ext cx="2169089" cy="2197100"/>
          </a:xfrm>
        </p:spPr>
        <p:txBody>
          <a:bodyPr/>
          <a:lstStyle>
            <a:lvl1pPr marL="0" indent="0" algn="ctr">
              <a:lnSpc>
                <a:spcPts val="2000"/>
              </a:lnSpc>
              <a:spcAft>
                <a:spcPts val="0"/>
              </a:spcAft>
              <a:buNone/>
              <a:defRPr sz="1800"/>
            </a:lvl1pPr>
            <a:lvl2pPr marL="60325" indent="0" algn="ctr">
              <a:lnSpc>
                <a:spcPts val="2000"/>
              </a:lnSpc>
              <a:spcAft>
                <a:spcPts val="0"/>
              </a:spcAft>
              <a:buNone/>
              <a:tabLst>
                <a:tab pos="165100" algn="l"/>
              </a:tabLst>
              <a:defRPr sz="1800"/>
            </a:lvl2pPr>
            <a:lvl3pPr marL="60325" indent="0" algn="ctr">
              <a:lnSpc>
                <a:spcPts val="2000"/>
              </a:lnSpc>
              <a:spcAft>
                <a:spcPts val="0"/>
              </a:spcAft>
              <a:buNone/>
              <a:tabLst>
                <a:tab pos="165100" algn="l"/>
              </a:tabLst>
              <a:defRPr sz="1800"/>
            </a:lvl3pPr>
            <a:lvl4pPr marL="60325" indent="0" algn="ctr">
              <a:buNone/>
              <a:tabLst>
                <a:tab pos="165100" algn="l"/>
              </a:tabLst>
              <a:defRPr/>
            </a:lvl4pPr>
            <a:lvl5pPr marL="60325" indent="0" algn="ctr">
              <a:buNone/>
              <a:tabLst>
                <a:tab pos="165100" algn="l"/>
              </a:tabLs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8744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ck">
    <p:spTree>
      <p:nvGrpSpPr>
        <p:cNvPr id="1" name=""/>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ED45CCCE-F27C-730E-912F-A003CE32060A}"/>
              </a:ext>
            </a:extLst>
          </p:cNvPr>
          <p:cNvSpPr>
            <a:spLocks/>
          </p:cNvSpPr>
          <p:nvPr userDrawn="1"/>
        </p:nvSpPr>
        <p:spPr>
          <a:xfrm>
            <a:off x="599440" y="6156960"/>
            <a:ext cx="4998720" cy="62992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Tree>
    <p:extLst>
      <p:ext uri="{BB962C8B-B14F-4D97-AF65-F5344CB8AC3E}">
        <p14:creationId xmlns:p14="http://schemas.microsoft.com/office/powerpoint/2010/main" val="2606803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E29A9-0F7C-8454-3189-DC87D9D84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907"/>
          <a:stretch/>
        </p:blipFill>
        <p:spPr>
          <a:xfrm>
            <a:off x="15926" y="0"/>
            <a:ext cx="12192000" cy="6858000"/>
          </a:xfrm>
          <a:prstGeom prst="rect">
            <a:avLst/>
          </a:prstGeom>
        </p:spPr>
      </p:pic>
      <p:sp>
        <p:nvSpPr>
          <p:cNvPr id="7" name="Rectangle 6">
            <a:extLst>
              <a:ext uri="{FF2B5EF4-FFF2-40B4-BE49-F238E27FC236}">
                <a16:creationId xmlns:a16="http://schemas.microsoft.com/office/drawing/2014/main" id="{4CAC874B-1357-8A0D-CADD-6B8B669258B9}"/>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8" name="Freeform: Shape 13">
            <a:extLst>
              <a:ext uri="{FF2B5EF4-FFF2-40B4-BE49-F238E27FC236}">
                <a16:creationId xmlns:a16="http://schemas.microsoft.com/office/drawing/2014/main" id="{601EA436-7675-DAEE-4A27-CC7BCA286BAC}"/>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9" name="Slide Number Placeholder 5">
            <a:extLst>
              <a:ext uri="{FF2B5EF4-FFF2-40B4-BE49-F238E27FC236}">
                <a16:creationId xmlns:a16="http://schemas.microsoft.com/office/drawing/2014/main" id="{1535E6A4-7A78-179E-DD05-ECBD40D2B257}"/>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128341380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ed or 1 pic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EB710F-1A80-8541-8E9C-DF2078EBC5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907"/>
          <a:stretch/>
        </p:blipFill>
        <p:spPr>
          <a:xfrm flipH="1">
            <a:off x="4377847" y="0"/>
            <a:ext cx="12192000" cy="6858000"/>
          </a:xfrm>
          <a:prstGeom prst="rect">
            <a:avLst/>
          </a:prstGeom>
        </p:spPr>
      </p:pic>
      <p:sp>
        <p:nvSpPr>
          <p:cNvPr id="5" name="Rectangle 4">
            <a:extLst>
              <a:ext uri="{FF2B5EF4-FFF2-40B4-BE49-F238E27FC236}">
                <a16:creationId xmlns:a16="http://schemas.microsoft.com/office/drawing/2014/main" id="{EC3D954A-F5ED-F660-B594-A146915C56A0}"/>
              </a:ext>
            </a:extLst>
          </p:cNvPr>
          <p:cNvSpPr/>
          <p:nvPr userDrawn="1"/>
        </p:nvSpPr>
        <p:spPr>
          <a:xfrm>
            <a:off x="0" y="0"/>
            <a:ext cx="5630779"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7" name="Freeform: Shape 13">
            <a:extLst>
              <a:ext uri="{FF2B5EF4-FFF2-40B4-BE49-F238E27FC236}">
                <a16:creationId xmlns:a16="http://schemas.microsoft.com/office/drawing/2014/main" id="{70B7A199-574D-38E5-0F04-26A129013A88}"/>
              </a:ext>
            </a:extLst>
          </p:cNvPr>
          <p:cNvSpPr>
            <a:spLocks noChangeAspect="1"/>
          </p:cNvSpPr>
          <p:nvPr userDrawn="1"/>
        </p:nvSpPr>
        <p:spPr>
          <a:xfrm rot="16200000" flipV="1">
            <a:off x="2667004" y="-2666999"/>
            <a:ext cx="6857988" cy="12192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noChangeAspect="1"/>
          </p:cNvSpPr>
          <p:nvPr>
            <p:ph type="title"/>
          </p:nvPr>
        </p:nvSpPr>
        <p:spPr/>
        <p:txBody>
          <a:bodyPr/>
          <a:lstStyle>
            <a:lvl1pPr>
              <a:defRPr b="0" i="0">
                <a:latin typeface="Bitter" pitchFamily="2" charset="77"/>
              </a:defRPr>
            </a:lvl1pPr>
          </a:lstStyle>
          <a:p>
            <a:r>
              <a:rPr lang="en-US" dirty="0"/>
              <a:t>Click to edit Master title style</a:t>
            </a:r>
          </a:p>
        </p:txBody>
      </p:sp>
      <p:sp>
        <p:nvSpPr>
          <p:cNvPr id="6" name="Picture Placeholder 5">
            <a:extLst>
              <a:ext uri="{FF2B5EF4-FFF2-40B4-BE49-F238E27FC236}">
                <a16:creationId xmlns:a16="http://schemas.microsoft.com/office/drawing/2014/main" id="{ED467852-1622-7447-1AE3-842F7CC97C24}"/>
              </a:ext>
            </a:extLst>
          </p:cNvPr>
          <p:cNvSpPr>
            <a:spLocks noGrp="1"/>
          </p:cNvSpPr>
          <p:nvPr>
            <p:ph type="pic" sz="quarter" idx="14"/>
          </p:nvPr>
        </p:nvSpPr>
        <p:spPr>
          <a:xfrm>
            <a:off x="673443" y="1600200"/>
            <a:ext cx="10985156" cy="4572000"/>
          </a:xfrm>
        </p:spPr>
        <p:txBody>
          <a:bodyPr/>
          <a:lstStyle>
            <a:lvl1pPr>
              <a:defRPr>
                <a:solidFill>
                  <a:schemeClr val="bg2"/>
                </a:solidFill>
              </a:defRPr>
            </a:lvl1pPr>
          </a:lstStyle>
          <a:p>
            <a:endParaRPr lang="en-US" dirty="0"/>
          </a:p>
        </p:txBody>
      </p:sp>
      <p:sp>
        <p:nvSpPr>
          <p:cNvPr id="4" name="Text Placeholder 3">
            <a:extLst>
              <a:ext uri="{FF2B5EF4-FFF2-40B4-BE49-F238E27FC236}">
                <a16:creationId xmlns:a16="http://schemas.microsoft.com/office/drawing/2014/main" id="{5C18E6D5-9493-DDE9-8D7A-BA7A570D6570}"/>
              </a:ext>
            </a:extLst>
          </p:cNvPr>
          <p:cNvSpPr>
            <a:spLocks noGrp="1"/>
          </p:cNvSpPr>
          <p:nvPr>
            <p:ph type="body" sz="quarter" idx="10" hasCustomPrompt="1"/>
          </p:nvPr>
        </p:nvSpPr>
        <p:spPr>
          <a:xfrm>
            <a:off x="673443" y="193675"/>
            <a:ext cx="3080994" cy="247650"/>
          </a:xfrm>
        </p:spPr>
        <p:txBody>
          <a:bodyPr/>
          <a:lstStyle>
            <a:lvl1pPr marL="0" indent="0">
              <a:buNone/>
              <a:defRPr sz="1000" b="1" i="0">
                <a:solidFill>
                  <a:schemeClr val="bg2"/>
                </a:solidFill>
                <a:latin typeface="Nunito SemiBold" pitchFamily="2" charset="77"/>
              </a:defRPr>
            </a:lvl1pPr>
          </a:lstStyle>
          <a:p>
            <a:pPr lvl="0"/>
            <a:r>
              <a:rPr lang="en-US" dirty="0"/>
              <a:t>EYEBROW ALL CAPS</a:t>
            </a:r>
          </a:p>
        </p:txBody>
      </p:sp>
      <p:sp>
        <p:nvSpPr>
          <p:cNvPr id="8" name="Slide Number Placeholder 5">
            <a:extLst>
              <a:ext uri="{FF2B5EF4-FFF2-40B4-BE49-F238E27FC236}">
                <a16:creationId xmlns:a16="http://schemas.microsoft.com/office/drawing/2014/main" id="{C7598E10-E43A-F10F-872B-C4E8CEC3DF72}"/>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3892272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8E28FC-7A19-5F5A-9771-4E505B4F958D}"/>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4154" cy="6858000"/>
          </a:xfrm>
          <a:prstGeom prst="rect">
            <a:avLst/>
          </a:prstGeom>
        </p:spPr>
      </p:pic>
      <p:sp>
        <p:nvSpPr>
          <p:cNvPr id="2" name="Title 1">
            <a:extLst>
              <a:ext uri="{FF2B5EF4-FFF2-40B4-BE49-F238E27FC236}">
                <a16:creationId xmlns:a16="http://schemas.microsoft.com/office/drawing/2014/main" id="{20F5DE2B-F6BF-0783-ECB4-711D99451342}"/>
              </a:ext>
            </a:extLst>
          </p:cNvPr>
          <p:cNvSpPr>
            <a:spLocks noGrp="1"/>
          </p:cNvSpPr>
          <p:nvPr>
            <p:ph type="title" hasCustomPrompt="1"/>
          </p:nvPr>
        </p:nvSpPr>
        <p:spPr>
          <a:xfrm>
            <a:off x="1960685" y="3112477"/>
            <a:ext cx="9566030" cy="824811"/>
          </a:xfrm>
        </p:spPr>
        <p:txBody>
          <a:bodyPr anchor="t" anchorCtr="0">
            <a:noAutofit/>
          </a:bodyPr>
          <a:lstStyle>
            <a:lvl1pPr marL="0" indent="0" algn="l">
              <a:buFont typeface="+mj-lt"/>
              <a:buNone/>
              <a:defRPr sz="3200" b="0" i="0">
                <a:solidFill>
                  <a:schemeClr val="bg1"/>
                </a:solidFill>
                <a:latin typeface="Bitter Medium" pitchFamily="2" charset="77"/>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50A3082D-D7A2-8EDE-05B1-639EF5E0FBED}"/>
              </a:ext>
            </a:extLst>
          </p:cNvPr>
          <p:cNvSpPr>
            <a:spLocks noGrp="1"/>
          </p:cNvSpPr>
          <p:nvPr>
            <p:ph type="body" sz="quarter" idx="10"/>
          </p:nvPr>
        </p:nvSpPr>
        <p:spPr>
          <a:xfrm>
            <a:off x="730250" y="3112477"/>
            <a:ext cx="1089025" cy="844550"/>
          </a:xfrm>
        </p:spPr>
        <p:txBody>
          <a:bodyPr/>
          <a:lstStyle>
            <a:lvl1pPr marL="0" indent="0" algn="r">
              <a:lnSpc>
                <a:spcPts val="3600"/>
              </a:lnSpc>
              <a:buNone/>
              <a:defRPr sz="3600" b="0" i="0">
                <a:solidFill>
                  <a:schemeClr val="bg1"/>
                </a:solidFill>
                <a:latin typeface="Bitter Medium" pitchFamily="2" charset="77"/>
              </a:defRPr>
            </a:lvl1pPr>
          </a:lstStyle>
          <a:p>
            <a:pPr lvl="0"/>
            <a:r>
              <a:rPr lang="en-US" dirty="0"/>
              <a:t>Click</a:t>
            </a:r>
          </a:p>
        </p:txBody>
      </p:sp>
    </p:spTree>
    <p:extLst>
      <p:ext uri="{BB962C8B-B14F-4D97-AF65-F5344CB8AC3E}">
        <p14:creationId xmlns:p14="http://schemas.microsoft.com/office/powerpoint/2010/main" val="376310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9175-EF23-9A5E-0500-F835C8726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1A8A3-DF79-A650-B820-C51FC042A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D7886-81F5-437F-2083-701203B405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F633ED-5F5A-209D-4CCE-780FDC760C20}"/>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6" name="Footer Placeholder 5">
            <a:extLst>
              <a:ext uri="{FF2B5EF4-FFF2-40B4-BE49-F238E27FC236}">
                <a16:creationId xmlns:a16="http://schemas.microsoft.com/office/drawing/2014/main" id="{ED768204-47E7-42F1-A84F-B845CC7B39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26162F-6759-F980-C541-8224E0E6C2BB}"/>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109637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4DE64-1CB6-75E0-80F4-98207AAE0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50ADA2-A93D-D478-18ED-302773D2E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0E7BD8-BAAF-5703-8E3D-058EF4833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90FEEB-BB76-0093-0DE8-1442E95A7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8F3EA-71E6-162C-2044-3CBE58A2B0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B8A70-CEB7-81A9-3552-A1E1D397E1F8}"/>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8" name="Footer Placeholder 7">
            <a:extLst>
              <a:ext uri="{FF2B5EF4-FFF2-40B4-BE49-F238E27FC236}">
                <a16:creationId xmlns:a16="http://schemas.microsoft.com/office/drawing/2014/main" id="{0C65BEBD-3D55-2598-CDE8-9E5C80A35A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A9FD85-A9BE-C84C-AB4A-018C21980B5F}"/>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153955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9CC4-EC12-D7FC-E135-A54ED90D0B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C06300-C4C2-79E1-4C6A-A25B45DF5015}"/>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4" name="Footer Placeholder 3">
            <a:extLst>
              <a:ext uri="{FF2B5EF4-FFF2-40B4-BE49-F238E27FC236}">
                <a16:creationId xmlns:a16="http://schemas.microsoft.com/office/drawing/2014/main" id="{65CBD31F-ACD2-B3C9-D8F4-9D0ECE8583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C77E81-84CB-F8C0-28C2-E61F4B3B4097}"/>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279415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085DF-9974-080D-4D71-4AC9DCD80FE2}"/>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3" name="Footer Placeholder 2">
            <a:extLst>
              <a:ext uri="{FF2B5EF4-FFF2-40B4-BE49-F238E27FC236}">
                <a16:creationId xmlns:a16="http://schemas.microsoft.com/office/drawing/2014/main" id="{9E4A6346-5622-7D84-B53E-915FE25FAF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4F0649-2E6E-0E57-47AC-C56EA8FD998F}"/>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222548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FD84-1EA8-78C9-D97D-253453059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13EADC-C83B-AC9D-C48D-2DE0DE13D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6D435-2438-816D-8138-E9BC44139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93A7F-A864-DB65-7BC7-811AE667F80C}"/>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6" name="Footer Placeholder 5">
            <a:extLst>
              <a:ext uri="{FF2B5EF4-FFF2-40B4-BE49-F238E27FC236}">
                <a16:creationId xmlns:a16="http://schemas.microsoft.com/office/drawing/2014/main" id="{0E931BB3-DC8E-5ED1-EF6F-6C605F2BED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B7F698-C9AC-5E7D-2906-78D1E705B405}"/>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47146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F751-EB9B-93DA-B43A-83902A631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9B0BEB-75E8-D926-743C-8DA419A82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2A7049-92A1-D2E5-05FF-309A741B7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5A702-DEE9-A9A6-E93D-92ECEDC3ADC9}"/>
              </a:ext>
            </a:extLst>
          </p:cNvPr>
          <p:cNvSpPr>
            <a:spLocks noGrp="1"/>
          </p:cNvSpPr>
          <p:nvPr>
            <p:ph type="dt" sz="half" idx="10"/>
          </p:nvPr>
        </p:nvSpPr>
        <p:spPr/>
        <p:txBody>
          <a:bodyPr/>
          <a:lstStyle/>
          <a:p>
            <a:fld id="{107CC9C9-29F4-460D-8CFD-829936F66C77}" type="datetimeFigureOut">
              <a:rPr lang="en-US" smtClean="0"/>
              <a:t>7/8/2025</a:t>
            </a:fld>
            <a:endParaRPr lang="en-US" dirty="0"/>
          </a:p>
        </p:txBody>
      </p:sp>
      <p:sp>
        <p:nvSpPr>
          <p:cNvPr id="6" name="Footer Placeholder 5">
            <a:extLst>
              <a:ext uri="{FF2B5EF4-FFF2-40B4-BE49-F238E27FC236}">
                <a16:creationId xmlns:a16="http://schemas.microsoft.com/office/drawing/2014/main" id="{2071352F-6077-7D82-2DA4-C6FB41D220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1C3927-C0FB-B375-47D2-CE81FDA8CB10}"/>
              </a:ext>
            </a:extLst>
          </p:cNvPr>
          <p:cNvSpPr>
            <a:spLocks noGrp="1"/>
          </p:cNvSpPr>
          <p:nvPr>
            <p:ph type="sldNum" sz="quarter" idx="12"/>
          </p:nvPr>
        </p:nvSpPr>
        <p:spPr/>
        <p:txBody>
          <a:bodyPr/>
          <a:lstStyle/>
          <a:p>
            <a:fld id="{672E04D4-909B-4F1E-8D94-9FF8F563B6EE}" type="slidenum">
              <a:rPr lang="en-US" smtClean="0"/>
              <a:t>‹#›</a:t>
            </a:fld>
            <a:endParaRPr lang="en-US" dirty="0"/>
          </a:p>
        </p:txBody>
      </p:sp>
    </p:spTree>
    <p:extLst>
      <p:ext uri="{BB962C8B-B14F-4D97-AF65-F5344CB8AC3E}">
        <p14:creationId xmlns:p14="http://schemas.microsoft.com/office/powerpoint/2010/main" val="72497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343CD-83A6-538A-555C-D42A399CD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7CD41-4F53-83AE-E65E-F034C2D0F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7F408-6C63-DE7D-2517-A46B62440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CC9C9-29F4-460D-8CFD-829936F66C77}" type="datetimeFigureOut">
              <a:rPr lang="en-US" smtClean="0"/>
              <a:t>7/8/2025</a:t>
            </a:fld>
            <a:endParaRPr lang="en-US" dirty="0"/>
          </a:p>
        </p:txBody>
      </p:sp>
      <p:sp>
        <p:nvSpPr>
          <p:cNvPr id="5" name="Footer Placeholder 4">
            <a:extLst>
              <a:ext uri="{FF2B5EF4-FFF2-40B4-BE49-F238E27FC236}">
                <a16:creationId xmlns:a16="http://schemas.microsoft.com/office/drawing/2014/main" id="{28F7A65A-4C74-940C-B4B8-2C76F377C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1D0A4C-AF90-695E-09E9-02FD9A9A1E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E04D4-909B-4F1E-8D94-9FF8F563B6EE}" type="slidenum">
              <a:rPr lang="en-US" smtClean="0"/>
              <a:t>‹#›</a:t>
            </a:fld>
            <a:endParaRPr lang="en-US" dirty="0"/>
          </a:p>
        </p:txBody>
      </p:sp>
    </p:spTree>
    <p:extLst>
      <p:ext uri="{BB962C8B-B14F-4D97-AF65-F5344CB8AC3E}">
        <p14:creationId xmlns:p14="http://schemas.microsoft.com/office/powerpoint/2010/main" val="243312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93076-D9C8-AEC6-B91C-406BE7D450EC}"/>
              </a:ext>
            </a:extLst>
          </p:cNvPr>
          <p:cNvSpPr>
            <a:spLocks noGrp="1" noChangeAspect="1"/>
          </p:cNvSpPr>
          <p:nvPr>
            <p:ph type="title"/>
          </p:nvPr>
        </p:nvSpPr>
        <p:spPr>
          <a:xfrm>
            <a:off x="673443" y="548640"/>
            <a:ext cx="11201400" cy="68992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7A06A38-BD98-68DE-DF7F-130A4CA831DE}"/>
              </a:ext>
            </a:extLst>
          </p:cNvPr>
          <p:cNvSpPr>
            <a:spLocks noGrp="1"/>
          </p:cNvSpPr>
          <p:nvPr>
            <p:ph type="body" idx="1"/>
          </p:nvPr>
        </p:nvSpPr>
        <p:spPr>
          <a:xfrm>
            <a:off x="671723" y="1563613"/>
            <a:ext cx="11201400"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6BC8318-757C-98E1-C59E-37A6F1FCEE18}"/>
              </a:ext>
            </a:extLst>
          </p:cNvPr>
          <p:cNvSpPr txBox="1">
            <a:spLocks/>
          </p:cNvSpPr>
          <p:nvPr userDrawn="1"/>
        </p:nvSpPr>
        <p:spPr bwMode="auto">
          <a:xfrm>
            <a:off x="1" y="6400800"/>
            <a:ext cx="457199" cy="228600"/>
          </a:xfrm>
          <a:prstGeom prst="rect">
            <a:avLst/>
          </a:prstGeom>
          <a:solidFill>
            <a:schemeClr val="accent5"/>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8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chemeClr val="bg2"/>
              </a:solidFill>
              <a:effectLst/>
              <a:uLnTx/>
              <a:uFillTx/>
              <a:latin typeface="Nunito" pitchFamily="2" charset="77"/>
              <a:ea typeface="+mn-ea"/>
              <a:cs typeface="+mn-cs"/>
            </a:endParaRPr>
          </a:p>
        </p:txBody>
      </p:sp>
    </p:spTree>
    <p:extLst>
      <p:ext uri="{BB962C8B-B14F-4D97-AF65-F5344CB8AC3E}">
        <p14:creationId xmlns:p14="http://schemas.microsoft.com/office/powerpoint/2010/main" val="1938116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ts val="3600"/>
        </a:lnSpc>
        <a:spcBef>
          <a:spcPct val="0"/>
        </a:spcBef>
        <a:buNone/>
        <a:defRPr sz="3200" b="0" i="0" kern="1200">
          <a:solidFill>
            <a:schemeClr val="tx2"/>
          </a:solidFill>
          <a:latin typeface="Bitter" pitchFamily="2" charset="77"/>
          <a:ea typeface="+mj-ea"/>
          <a:cs typeface="+mj-cs"/>
        </a:defRPr>
      </a:lvl1pPr>
    </p:titleStyle>
    <p:body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430F3A-7210-1FB7-E751-D54C207B7530}"/>
              </a:ext>
            </a:extLst>
          </p:cNvPr>
          <p:cNvSpPr>
            <a:spLocks noGrp="1"/>
          </p:cNvSpPr>
          <p:nvPr>
            <p:ph type="title"/>
          </p:nvPr>
        </p:nvSpPr>
        <p:spPr>
          <a:xfrm>
            <a:off x="457201" y="1084615"/>
            <a:ext cx="6288088" cy="1578488"/>
          </a:xfrm>
        </p:spPr>
        <p:txBody>
          <a:bodyPr/>
          <a:lstStyle/>
          <a:p>
            <a:pPr lvl="0"/>
            <a:r>
              <a:rPr lang="en-US" sz="2200" noProof="0" dirty="0"/>
              <a:t>The Closer Connection Rules – Tax Planning for In-Bound Taxpayers, Income Earned Abroad and Bona Fide Residents of Puerto Rico</a:t>
            </a:r>
          </a:p>
        </p:txBody>
      </p:sp>
      <p:sp>
        <p:nvSpPr>
          <p:cNvPr id="12" name="Text Placeholder 11">
            <a:extLst>
              <a:ext uri="{FF2B5EF4-FFF2-40B4-BE49-F238E27FC236}">
                <a16:creationId xmlns:a16="http://schemas.microsoft.com/office/drawing/2014/main" id="{FEC7E13C-62BC-D98C-69D3-07BA0797D29B}"/>
              </a:ext>
            </a:extLst>
          </p:cNvPr>
          <p:cNvSpPr>
            <a:spLocks noGrp="1"/>
          </p:cNvSpPr>
          <p:nvPr>
            <p:ph type="body" sz="quarter" idx="10"/>
          </p:nvPr>
        </p:nvSpPr>
        <p:spPr>
          <a:xfrm>
            <a:off x="457200" y="2738335"/>
            <a:ext cx="5130800" cy="806295"/>
          </a:xfrm>
        </p:spPr>
        <p:txBody>
          <a:bodyPr/>
          <a:lstStyle/>
          <a:p>
            <a:r>
              <a:rPr lang="en-US" dirty="0"/>
              <a:t>Understanding When and Why the Closer Connection Test Matters</a:t>
            </a:r>
          </a:p>
        </p:txBody>
      </p:sp>
      <p:sp>
        <p:nvSpPr>
          <p:cNvPr id="29" name="Text Placeholder 28">
            <a:extLst>
              <a:ext uri="{FF2B5EF4-FFF2-40B4-BE49-F238E27FC236}">
                <a16:creationId xmlns:a16="http://schemas.microsoft.com/office/drawing/2014/main" id="{90B7A6E8-B011-5F59-4F30-ED291C3A32FB}"/>
              </a:ext>
            </a:extLst>
          </p:cNvPr>
          <p:cNvSpPr>
            <a:spLocks noGrp="1"/>
          </p:cNvSpPr>
          <p:nvPr>
            <p:ph type="body" sz="quarter" idx="12"/>
          </p:nvPr>
        </p:nvSpPr>
        <p:spPr>
          <a:xfrm>
            <a:off x="457200" y="4324445"/>
            <a:ext cx="6288088" cy="1177949"/>
          </a:xfrm>
        </p:spPr>
        <p:txBody>
          <a:bodyPr/>
          <a:lstStyle/>
          <a:p>
            <a:pPr lvl="0">
              <a:spcBef>
                <a:spcPts val="600"/>
              </a:spcBef>
            </a:pPr>
            <a:r>
              <a:rPr lang="en-US" altLang="en-US" noProof="0" dirty="0"/>
              <a:t>Anthony </a:t>
            </a:r>
            <a:r>
              <a:rPr lang="en-US" altLang="en-US" noProof="0" dirty="0" err="1"/>
              <a:t>Diosdi</a:t>
            </a:r>
            <a:r>
              <a:rPr lang="en-US" altLang="en-US" noProof="0" dirty="0"/>
              <a:t>, Managing Shareholder, </a:t>
            </a:r>
            <a:r>
              <a:rPr lang="en-US" altLang="en-US" b="1" noProof="0" dirty="0" err="1"/>
              <a:t>Diosdi</a:t>
            </a:r>
            <a:r>
              <a:rPr lang="en-US" altLang="en-US" b="1" noProof="0" dirty="0"/>
              <a:t> &amp; Liu, LLP</a:t>
            </a:r>
            <a:r>
              <a:rPr lang="en-US" altLang="en-US" noProof="0" dirty="0"/>
              <a:t>, San Francisco</a:t>
            </a:r>
          </a:p>
          <a:p>
            <a:pPr lvl="0">
              <a:spcBef>
                <a:spcPts val="600"/>
              </a:spcBef>
            </a:pPr>
            <a:r>
              <a:rPr lang="en-US" altLang="en-US" noProof="0" dirty="0"/>
              <a:t>Mark H. Leeds, Partner, </a:t>
            </a:r>
            <a:r>
              <a:rPr lang="en-US" altLang="en-US" b="1" noProof="0" dirty="0"/>
              <a:t>Pillsbury Winthrop Shaw Pittman</a:t>
            </a:r>
            <a:r>
              <a:rPr lang="en-US" altLang="en-US" noProof="0" dirty="0"/>
              <a:t>, New York</a:t>
            </a:r>
          </a:p>
        </p:txBody>
      </p:sp>
      <p:sp>
        <p:nvSpPr>
          <p:cNvPr id="30" name="Text Placeholder 29">
            <a:extLst>
              <a:ext uri="{FF2B5EF4-FFF2-40B4-BE49-F238E27FC236}">
                <a16:creationId xmlns:a16="http://schemas.microsoft.com/office/drawing/2014/main" id="{C7C7AAA2-4FF8-F9B8-A361-B274FEE4EA56}"/>
              </a:ext>
            </a:extLst>
          </p:cNvPr>
          <p:cNvSpPr>
            <a:spLocks noGrp="1"/>
          </p:cNvSpPr>
          <p:nvPr>
            <p:ph type="body" sz="quarter" idx="13"/>
          </p:nvPr>
        </p:nvSpPr>
        <p:spPr>
          <a:xfrm>
            <a:off x="7202487" y="4060833"/>
            <a:ext cx="4532313" cy="1636294"/>
          </a:xfrm>
        </p:spPr>
        <p:txBody>
          <a:bodyPr/>
          <a:lstStyle/>
          <a:p>
            <a:r>
              <a:rPr lang="en-US" altLang="en-US" noProof="0"/>
              <a:t>If </a:t>
            </a:r>
            <a:r>
              <a:rPr lang="en-US" altLang="en-US" noProof="0" dirty="0"/>
              <a:t>you have any questions, please contact Customer Service at </a:t>
            </a:r>
            <a:br>
              <a:rPr lang="en-US" altLang="en-US" noProof="0" dirty="0"/>
            </a:br>
            <a:r>
              <a:rPr lang="en-US" altLang="en-US" noProof="0" dirty="0"/>
              <a:t>1-800-926-7926 option 1.</a:t>
            </a:r>
            <a:endParaRPr lang="en-US" dirty="0"/>
          </a:p>
        </p:txBody>
      </p:sp>
      <p:graphicFrame>
        <p:nvGraphicFramePr>
          <p:cNvPr id="2" name="Table 1">
            <a:extLst>
              <a:ext uri="{FF2B5EF4-FFF2-40B4-BE49-F238E27FC236}">
                <a16:creationId xmlns:a16="http://schemas.microsoft.com/office/drawing/2014/main" id="{13464638-CD24-C330-57A0-758D7EB59282}"/>
              </a:ext>
            </a:extLst>
          </p:cNvPr>
          <p:cNvGraphicFramePr>
            <a:graphicFrameLocks noGrp="1"/>
          </p:cNvGraphicFramePr>
          <p:nvPr>
            <p:extLst>
              <p:ext uri="{D42A27DB-BD31-4B8C-83A1-F6EECF244321}">
                <p14:modId xmlns:p14="http://schemas.microsoft.com/office/powerpoint/2010/main" val="3478802925"/>
              </p:ext>
            </p:extLst>
          </p:nvPr>
        </p:nvGraphicFramePr>
        <p:xfrm>
          <a:off x="383059" y="3652753"/>
          <a:ext cx="5023023" cy="604797"/>
        </p:xfrm>
        <a:graphic>
          <a:graphicData uri="http://schemas.openxmlformats.org/drawingml/2006/table">
            <a:tbl>
              <a:tblPr firstRow="1" bandRow="1">
                <a:tableStyleId>{5C22544A-7EE6-4342-B048-85BDC9FD1C3A}</a:tableStyleId>
              </a:tblPr>
              <a:tblGrid>
                <a:gridCol w="1255756">
                  <a:extLst>
                    <a:ext uri="{9D8B030D-6E8A-4147-A177-3AD203B41FA5}">
                      <a16:colId xmlns:a16="http://schemas.microsoft.com/office/drawing/2014/main" val="1994169013"/>
                    </a:ext>
                  </a:extLst>
                </a:gridCol>
                <a:gridCol w="1255756">
                  <a:extLst>
                    <a:ext uri="{9D8B030D-6E8A-4147-A177-3AD203B41FA5}">
                      <a16:colId xmlns:a16="http://schemas.microsoft.com/office/drawing/2014/main" val="710920782"/>
                    </a:ext>
                  </a:extLst>
                </a:gridCol>
                <a:gridCol w="1331439">
                  <a:extLst>
                    <a:ext uri="{9D8B030D-6E8A-4147-A177-3AD203B41FA5}">
                      <a16:colId xmlns:a16="http://schemas.microsoft.com/office/drawing/2014/main" val="4177899706"/>
                    </a:ext>
                  </a:extLst>
                </a:gridCol>
                <a:gridCol w="1180072">
                  <a:extLst>
                    <a:ext uri="{9D8B030D-6E8A-4147-A177-3AD203B41FA5}">
                      <a16:colId xmlns:a16="http://schemas.microsoft.com/office/drawing/2014/main" val="1581340970"/>
                    </a:ext>
                  </a:extLst>
                </a:gridCol>
              </a:tblGrid>
              <a:tr h="244463">
                <a:tc gridSpan="4">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Nunito" pitchFamily="2" charset="77"/>
                          <a:ea typeface="+mn-ea"/>
                          <a:cs typeface="+mn-cs"/>
                        </a:rPr>
                        <a:t>TUESDAY, JULY 8, 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56643102"/>
                  </a:ext>
                </a:extLst>
              </a:tr>
              <a:tr h="33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noProof="0" dirty="0">
                          <a:latin typeface="Nunito" pitchFamily="2" charset="77"/>
                        </a:rPr>
                        <a:t>1pm Eastern</a:t>
                      </a:r>
                      <a:endParaRPr lang="en-US" sz="1100" dirty="0">
                        <a:latin typeface="Nunito"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noProof="0" dirty="0">
                          <a:latin typeface="Nunito" pitchFamily="2" charset="77"/>
                        </a:rPr>
                        <a:t>12pm Central</a:t>
                      </a:r>
                      <a:endParaRPr lang="en-US" sz="1100" dirty="0">
                        <a:latin typeface="Nunito"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noProof="0" dirty="0">
                          <a:latin typeface="Nunito" pitchFamily="2" charset="77"/>
                        </a:rPr>
                        <a:t>11am Mountain</a:t>
                      </a:r>
                      <a:endParaRPr lang="en-US" sz="1100" dirty="0">
                        <a:latin typeface="Nunito"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noProof="0" dirty="0">
                          <a:latin typeface="Nunito" pitchFamily="2" charset="77"/>
                        </a:rPr>
                        <a:t>10am Pacific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9024993"/>
                  </a:ext>
                </a:extLst>
              </a:tr>
            </a:tbl>
          </a:graphicData>
        </a:graphic>
      </p:graphicFrame>
      <p:sp>
        <p:nvSpPr>
          <p:cNvPr id="4" name="TextBox 3">
            <a:extLst>
              <a:ext uri="{FF2B5EF4-FFF2-40B4-BE49-F238E27FC236}">
                <a16:creationId xmlns:a16="http://schemas.microsoft.com/office/drawing/2014/main" id="{ED6581FC-472F-E1D5-BD55-785FB3DDB697}"/>
              </a:ext>
            </a:extLst>
          </p:cNvPr>
          <p:cNvSpPr txBox="1"/>
          <p:nvPr/>
        </p:nvSpPr>
        <p:spPr>
          <a:xfrm>
            <a:off x="7111999" y="5802317"/>
            <a:ext cx="4532313" cy="506934"/>
          </a:xfrm>
          <a:prstGeom prst="rect">
            <a:avLst/>
          </a:prstGeom>
          <a:noFill/>
        </p:spPr>
        <p:txBody>
          <a:bodyPr wrap="square">
            <a:spAutoFit/>
          </a:bodyPr>
          <a:lstStyle/>
          <a:p>
            <a:pPr marL="0" marR="0" lvl="0" indent="0" algn="l" defTabSz="914400" rtl="0" eaLnBrk="1" fontAlgn="auto" latinLnBrk="0" hangingPunct="1">
              <a:lnSpc>
                <a:spcPct val="114000"/>
              </a:lnSpc>
              <a:spcBef>
                <a:spcPct val="0"/>
              </a:spcBef>
              <a:spcAft>
                <a:spcPts val="0"/>
              </a:spcAft>
              <a:buClrTx/>
              <a:buSzTx/>
              <a:buFontTx/>
              <a:buNone/>
              <a:tabLst/>
              <a:defRPr/>
            </a:pPr>
            <a:r>
              <a:rPr kumimoji="0" lang="en-US" altLang="en-US" sz="1200" b="1" i="0" u="sng" strike="noStrike" kern="1200" cap="none" spc="0" normalizeH="0" baseline="0" noProof="0" dirty="0">
                <a:ln>
                  <a:noFill/>
                </a:ln>
                <a:solidFill>
                  <a:srgbClr val="000000"/>
                </a:solidFill>
                <a:effectLst/>
                <a:uLnTx/>
                <a:uFillTx/>
                <a:latin typeface="Nunito Light" pitchFamily="2" charset="77"/>
                <a:ea typeface="+mn-ea"/>
                <a:cs typeface="+mn-cs"/>
              </a:rPr>
              <a:t>NOTE</a:t>
            </a:r>
            <a:r>
              <a:rPr kumimoji="0" lang="en-US" altLang="en-US" sz="1200" b="0" i="0" u="none" strike="noStrike" kern="1200" cap="none" spc="0" normalizeH="0" baseline="0" noProof="0" dirty="0">
                <a:ln>
                  <a:noFill/>
                </a:ln>
                <a:solidFill>
                  <a:srgbClr val="000000"/>
                </a:solidFill>
                <a:effectLst/>
                <a:uLnTx/>
                <a:uFillTx/>
                <a:latin typeface="Nunito Light" pitchFamily="2" charset="77"/>
                <a:ea typeface="+mn-ea"/>
                <a:cs typeface="+mn-cs"/>
              </a:rPr>
              <a:t>: If you are seeking CPE credit, you must listen via your computer — phone listening is no longer permitted.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8F2F5-0F0F-4DAC-8299-A9B89EEE5EB9}"/>
              </a:ext>
            </a:extLst>
          </p:cNvPr>
          <p:cNvSpPr>
            <a:spLocks noGrp="1"/>
          </p:cNvSpPr>
          <p:nvPr>
            <p:ph type="title"/>
          </p:nvPr>
        </p:nvSpPr>
        <p:spPr/>
        <p:txBody>
          <a:bodyPr>
            <a:noAutofit/>
          </a:bodyPr>
          <a:lstStyle/>
          <a:p>
            <a:pPr algn="ctr"/>
            <a:r>
              <a:rPr lang="en-US" sz="6000" b="1" dirty="0"/>
              <a:t>Substantial presence test (SPT)</a:t>
            </a:r>
          </a:p>
        </p:txBody>
      </p:sp>
      <p:sp>
        <p:nvSpPr>
          <p:cNvPr id="2" name="Text Placeholder 1">
            <a:extLst>
              <a:ext uri="{FF2B5EF4-FFF2-40B4-BE49-F238E27FC236}">
                <a16:creationId xmlns:a16="http://schemas.microsoft.com/office/drawing/2014/main" id="{2C087A4D-B516-45FE-96B8-BE14696AE7AB}"/>
              </a:ext>
            </a:extLst>
          </p:cNvPr>
          <p:cNvSpPr>
            <a:spLocks noGrp="1"/>
          </p:cNvSpPr>
          <p:nvPr>
            <p:ph type="body" sz="quarter" idx="10"/>
          </p:nvPr>
        </p:nvSpPr>
        <p:spPr>
          <a:xfrm>
            <a:off x="1003200" y="1330126"/>
            <a:ext cx="4968000" cy="5095874"/>
          </a:xfrm>
        </p:spPr>
        <p:txBody>
          <a:bodyPr>
            <a:normAutofit fontScale="92500" lnSpcReduction="10000"/>
          </a:bodyPr>
          <a:lstStyle/>
          <a:p>
            <a:r>
              <a:rPr lang="en-US" sz="2000" b="1" dirty="0"/>
              <a:t>A foreign national is a U.S. resident under SPT in a calendar year if 2 requirements are met in that year:</a:t>
            </a:r>
          </a:p>
          <a:p>
            <a:pPr marL="257175" lvl="2" indent="-257175">
              <a:buFont typeface="+mj-lt"/>
              <a:buAutoNum type="arabicParenR"/>
            </a:pPr>
            <a:r>
              <a:rPr lang="en-US" b="1" dirty="0"/>
              <a:t>Present in the United States on at least 31 days during the current year (CY); </a:t>
            </a:r>
            <a:r>
              <a:rPr lang="en-US" b="1" i="1" dirty="0"/>
              <a:t>and</a:t>
            </a:r>
          </a:p>
          <a:p>
            <a:pPr marL="257175" lvl="2" indent="-257175">
              <a:buFont typeface="+mj-lt"/>
              <a:buAutoNum type="arabicParenR"/>
            </a:pPr>
            <a:r>
              <a:rPr lang="en-US" b="1" dirty="0"/>
              <a:t>The sum of:</a:t>
            </a:r>
          </a:p>
          <a:p>
            <a:pPr lvl="3"/>
            <a:r>
              <a:rPr lang="en-US" sz="2000" b="1" dirty="0"/>
              <a:t>All days of U.S. presence during CY; </a:t>
            </a:r>
            <a:r>
              <a:rPr lang="en-US" sz="2000" b="1" i="1" dirty="0"/>
              <a:t>plus</a:t>
            </a:r>
          </a:p>
          <a:p>
            <a:pPr lvl="3"/>
            <a:r>
              <a:rPr lang="en-US" sz="2000" b="1" dirty="0"/>
              <a:t>1/3 of the days of U.S. presence during the first preceding year; </a:t>
            </a:r>
            <a:r>
              <a:rPr lang="en-US" sz="2000" b="1" i="1" dirty="0"/>
              <a:t>plus</a:t>
            </a:r>
          </a:p>
          <a:p>
            <a:pPr lvl="3"/>
            <a:r>
              <a:rPr lang="en-US" sz="2000" b="1" dirty="0"/>
              <a:t>1/6 of the days of U.S. presence during the second preceding year</a:t>
            </a:r>
          </a:p>
          <a:p>
            <a:pPr marL="135732" lvl="3" indent="0">
              <a:buNone/>
            </a:pPr>
            <a:r>
              <a:rPr lang="en-US" sz="2000" b="1" dirty="0"/>
              <a:t>equals or exceeds 183</a:t>
            </a:r>
          </a:p>
          <a:p>
            <a:pPr marL="135731" lvl="3" indent="0">
              <a:buNone/>
            </a:pPr>
            <a:endParaRPr lang="en-US" sz="1600" dirty="0"/>
          </a:p>
          <a:p>
            <a:pPr marL="135731" lvl="3" indent="0" algn="r">
              <a:buNone/>
            </a:pPr>
            <a:endParaRPr lang="en-US" sz="1200" b="1" dirty="0"/>
          </a:p>
          <a:p>
            <a:pPr marL="135731" lvl="3" indent="0" algn="r">
              <a:buNone/>
            </a:pPr>
            <a:endParaRPr lang="en-US" sz="1200" b="1" dirty="0"/>
          </a:p>
          <a:p>
            <a:pPr marL="135731" lvl="3" indent="0">
              <a:buNone/>
            </a:pPr>
            <a:br>
              <a:rPr lang="en-US" sz="1600" dirty="0"/>
            </a:br>
            <a:endParaRPr lang="en-US" sz="1600" dirty="0"/>
          </a:p>
          <a:p>
            <a:pPr marL="135731" lvl="3" indent="0">
              <a:buNone/>
            </a:pPr>
            <a:endParaRPr lang="en-US" sz="1600" dirty="0"/>
          </a:p>
        </p:txBody>
      </p:sp>
      <p:sp>
        <p:nvSpPr>
          <p:cNvPr id="5" name="Text Placeholder 4">
            <a:extLst>
              <a:ext uri="{FF2B5EF4-FFF2-40B4-BE49-F238E27FC236}">
                <a16:creationId xmlns:a16="http://schemas.microsoft.com/office/drawing/2014/main" id="{985D88F4-6A74-469D-95F3-A7EA673EC976}"/>
              </a:ext>
            </a:extLst>
          </p:cNvPr>
          <p:cNvSpPr>
            <a:spLocks noGrp="1"/>
          </p:cNvSpPr>
          <p:nvPr>
            <p:ph type="body" sz="quarter" idx="11"/>
          </p:nvPr>
        </p:nvSpPr>
        <p:spPr>
          <a:xfrm>
            <a:off x="6189600" y="1330126"/>
            <a:ext cx="4151229" cy="4546800"/>
          </a:xfrm>
        </p:spPr>
        <p:txBody>
          <a:bodyPr>
            <a:normAutofit fontScale="77500" lnSpcReduction="20000"/>
          </a:bodyPr>
          <a:lstStyle/>
          <a:p>
            <a:pPr marL="135731" lvl="3" indent="0" defTabSz="685800">
              <a:lnSpc>
                <a:spcPct val="100000"/>
              </a:lnSpc>
              <a:spcBef>
                <a:spcPts val="0"/>
              </a:spcBef>
              <a:spcAft>
                <a:spcPts val="450"/>
              </a:spcAft>
              <a:buNone/>
              <a:defRPr/>
            </a:pPr>
            <a:r>
              <a:rPr lang="en-US" sz="1400" b="1" dirty="0">
                <a:solidFill>
                  <a:srgbClr val="00338D"/>
                </a:solidFill>
                <a:latin typeface="Arial"/>
              </a:rPr>
              <a:t>Example:</a:t>
            </a:r>
          </a:p>
          <a:p>
            <a:pPr marL="135731" lvl="3" indent="0" defTabSz="685800">
              <a:lnSpc>
                <a:spcPct val="100000"/>
              </a:lnSpc>
              <a:spcBef>
                <a:spcPts val="0"/>
              </a:spcBef>
              <a:spcAft>
                <a:spcPts val="450"/>
              </a:spcAft>
              <a:buNone/>
              <a:defRPr/>
            </a:pPr>
            <a:r>
              <a:rPr lang="en-US" sz="1400" dirty="0">
                <a:solidFill>
                  <a:srgbClr val="00338D"/>
                </a:solidFill>
                <a:latin typeface="Arial"/>
              </a:rPr>
              <a:t>Ben, a U.K. national, regularly travels to the United States for work.  Present in the U.S. for 130 days in 2025 (CY) and was present in the U.S. for 120 days in both 2024 and 2023.</a:t>
            </a:r>
          </a:p>
          <a:p>
            <a:pPr marL="135731" lvl="3" indent="0" defTabSz="685800">
              <a:lnSpc>
                <a:spcPct val="100000"/>
              </a:lnSpc>
              <a:spcBef>
                <a:spcPts val="0"/>
              </a:spcBef>
              <a:spcAft>
                <a:spcPts val="450"/>
              </a:spcAft>
              <a:buNone/>
              <a:defRPr/>
            </a:pPr>
            <a:endParaRPr lang="en-US" sz="100" dirty="0">
              <a:solidFill>
                <a:srgbClr val="00338D"/>
              </a:solidFill>
              <a:latin typeface="Arial"/>
            </a:endParaRPr>
          </a:p>
          <a:p>
            <a:pPr marL="135731" lvl="3" indent="0" defTabSz="685800">
              <a:lnSpc>
                <a:spcPct val="100000"/>
              </a:lnSpc>
              <a:spcBef>
                <a:spcPts val="0"/>
              </a:spcBef>
              <a:spcAft>
                <a:spcPts val="450"/>
              </a:spcAft>
              <a:buNone/>
              <a:defRPr/>
            </a:pPr>
            <a:r>
              <a:rPr lang="en-US" sz="1400" dirty="0">
                <a:solidFill>
                  <a:srgbClr val="00338D"/>
                </a:solidFill>
                <a:latin typeface="Arial"/>
              </a:rPr>
              <a:t>Ben is present for at least 31 days in 2025.</a:t>
            </a:r>
          </a:p>
          <a:p>
            <a:pPr marL="135731" lvl="3" indent="0" defTabSz="685800">
              <a:lnSpc>
                <a:spcPct val="100000"/>
              </a:lnSpc>
              <a:spcBef>
                <a:spcPts val="0"/>
              </a:spcBef>
              <a:spcAft>
                <a:spcPts val="450"/>
              </a:spcAft>
              <a:buNone/>
              <a:defRPr/>
            </a:pPr>
            <a:endParaRPr lang="en-US" sz="100" dirty="0">
              <a:solidFill>
                <a:srgbClr val="00338D"/>
              </a:solidFill>
              <a:latin typeface="Arial"/>
            </a:endParaRPr>
          </a:p>
          <a:p>
            <a:pPr marL="135731" lvl="3" indent="0" defTabSz="685800">
              <a:lnSpc>
                <a:spcPct val="100000"/>
              </a:lnSpc>
              <a:spcBef>
                <a:spcPts val="0"/>
              </a:spcBef>
              <a:spcAft>
                <a:spcPts val="450"/>
              </a:spcAft>
              <a:buNone/>
              <a:defRPr/>
            </a:pPr>
            <a:r>
              <a:rPr lang="en-US" sz="1400" dirty="0">
                <a:solidFill>
                  <a:srgbClr val="00338D"/>
                </a:solidFill>
                <a:latin typeface="Arial"/>
              </a:rPr>
              <a:t>Applying the SPT formula to Ben’s presence results in 190 SPT days:</a:t>
            </a:r>
          </a:p>
          <a:p>
            <a:endParaRPr lang="en-US" dirty="0"/>
          </a:p>
          <a:p>
            <a:endParaRPr lang="en-US" dirty="0"/>
          </a:p>
          <a:p>
            <a:endParaRPr lang="en-US" dirty="0"/>
          </a:p>
          <a:p>
            <a:endParaRPr lang="en-US" dirty="0"/>
          </a:p>
          <a:p>
            <a:endParaRPr lang="en-US" dirty="0"/>
          </a:p>
          <a:p>
            <a:endParaRPr lang="en-US" dirty="0"/>
          </a:p>
          <a:p>
            <a:endParaRPr lang="en-US" dirty="0"/>
          </a:p>
          <a:p>
            <a:endParaRPr lang="en-US" sz="500" dirty="0"/>
          </a:p>
          <a:p>
            <a:r>
              <a:rPr lang="en-US" sz="1400" dirty="0"/>
              <a:t>Ben is a resident (unless Closer Connection Exception applies)</a:t>
            </a:r>
          </a:p>
          <a:p>
            <a:endParaRPr lang="en-US" sz="1400" dirty="0"/>
          </a:p>
          <a:p>
            <a:pPr marL="0" indent="0" algn="r">
              <a:buNone/>
            </a:pPr>
            <a:endParaRPr lang="en-US" sz="1400" dirty="0"/>
          </a:p>
          <a:p>
            <a:endParaRPr lang="en-US" sz="1400" dirty="0"/>
          </a:p>
        </p:txBody>
      </p:sp>
      <p:graphicFrame>
        <p:nvGraphicFramePr>
          <p:cNvPr id="4" name="Table 4">
            <a:extLst>
              <a:ext uri="{FF2B5EF4-FFF2-40B4-BE49-F238E27FC236}">
                <a16:creationId xmlns:a16="http://schemas.microsoft.com/office/drawing/2014/main" id="{B786EE95-91BF-4E1D-9AC0-69D8DB2D7663}"/>
              </a:ext>
            </a:extLst>
          </p:cNvPr>
          <p:cNvGraphicFramePr>
            <a:graphicFrameLocks noGrp="1"/>
          </p:cNvGraphicFramePr>
          <p:nvPr>
            <p:extLst>
              <p:ext uri="{D42A27DB-BD31-4B8C-83A1-F6EECF244321}">
                <p14:modId xmlns:p14="http://schemas.microsoft.com/office/powerpoint/2010/main" val="547225782"/>
              </p:ext>
            </p:extLst>
          </p:nvPr>
        </p:nvGraphicFramePr>
        <p:xfrm>
          <a:off x="6414210" y="3429000"/>
          <a:ext cx="3501390" cy="171345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822034379"/>
                    </a:ext>
                  </a:extLst>
                </a:gridCol>
                <a:gridCol w="1211580">
                  <a:extLst>
                    <a:ext uri="{9D8B030D-6E8A-4147-A177-3AD203B41FA5}">
                      <a16:colId xmlns:a16="http://schemas.microsoft.com/office/drawing/2014/main" val="3030387913"/>
                    </a:ext>
                  </a:extLst>
                </a:gridCol>
                <a:gridCol w="659130">
                  <a:extLst>
                    <a:ext uri="{9D8B030D-6E8A-4147-A177-3AD203B41FA5}">
                      <a16:colId xmlns:a16="http://schemas.microsoft.com/office/drawing/2014/main" val="1094138967"/>
                    </a:ext>
                  </a:extLst>
                </a:gridCol>
                <a:gridCol w="1021080">
                  <a:extLst>
                    <a:ext uri="{9D8B030D-6E8A-4147-A177-3AD203B41FA5}">
                      <a16:colId xmlns:a16="http://schemas.microsoft.com/office/drawing/2014/main" val="2829453421"/>
                    </a:ext>
                  </a:extLst>
                </a:gridCol>
              </a:tblGrid>
              <a:tr h="342690">
                <a:tc>
                  <a:txBody>
                    <a:bodyPr/>
                    <a:lstStyle/>
                    <a:p>
                      <a:pPr algn="ctr"/>
                      <a:r>
                        <a:rPr lang="en-US" sz="1200"/>
                        <a:t>Year</a:t>
                      </a:r>
                    </a:p>
                  </a:txBody>
                  <a:tcPr/>
                </a:tc>
                <a:tc>
                  <a:txBody>
                    <a:bodyPr/>
                    <a:lstStyle/>
                    <a:p>
                      <a:pPr algn="ctr"/>
                      <a:r>
                        <a:rPr lang="en-US" sz="1200"/>
                        <a:t>Actual Days</a:t>
                      </a:r>
                    </a:p>
                  </a:txBody>
                  <a:tcPr/>
                </a:tc>
                <a:tc>
                  <a:txBody>
                    <a:bodyPr/>
                    <a:lstStyle/>
                    <a:p>
                      <a:pPr algn="ctr"/>
                      <a:r>
                        <a:rPr lang="en-US" sz="1200"/>
                        <a:t>Ratio</a:t>
                      </a:r>
                    </a:p>
                  </a:txBody>
                  <a:tcPr/>
                </a:tc>
                <a:tc>
                  <a:txBody>
                    <a:bodyPr/>
                    <a:lstStyle/>
                    <a:p>
                      <a:pPr algn="ctr"/>
                      <a:r>
                        <a:rPr lang="en-US" sz="1200"/>
                        <a:t>SPT Days</a:t>
                      </a:r>
                    </a:p>
                  </a:txBody>
                  <a:tcPr/>
                </a:tc>
                <a:extLst>
                  <a:ext uri="{0D108BD9-81ED-4DB2-BD59-A6C34878D82A}">
                    <a16:rowId xmlns:a16="http://schemas.microsoft.com/office/drawing/2014/main" val="1365476442"/>
                  </a:ext>
                </a:extLst>
              </a:tr>
              <a:tr h="342690">
                <a:tc>
                  <a:txBody>
                    <a:bodyPr/>
                    <a:lstStyle/>
                    <a:p>
                      <a:r>
                        <a:rPr lang="en-US" sz="1200" b="1" dirty="0"/>
                        <a:t>2025</a:t>
                      </a:r>
                    </a:p>
                  </a:txBody>
                  <a:tcPr/>
                </a:tc>
                <a:tc>
                  <a:txBody>
                    <a:bodyPr/>
                    <a:lstStyle/>
                    <a:p>
                      <a:pPr algn="r"/>
                      <a:r>
                        <a:rPr lang="en-US" sz="1200"/>
                        <a:t>130</a:t>
                      </a:r>
                    </a:p>
                  </a:txBody>
                  <a:tcPr/>
                </a:tc>
                <a:tc>
                  <a:txBody>
                    <a:bodyPr/>
                    <a:lstStyle/>
                    <a:p>
                      <a:pPr algn="ctr"/>
                      <a:r>
                        <a:rPr lang="en-US" sz="1200"/>
                        <a:t>1</a:t>
                      </a:r>
                    </a:p>
                  </a:txBody>
                  <a:tcPr/>
                </a:tc>
                <a:tc>
                  <a:txBody>
                    <a:bodyPr/>
                    <a:lstStyle/>
                    <a:p>
                      <a:pPr algn="r"/>
                      <a:r>
                        <a:rPr lang="en-US" sz="1200"/>
                        <a:t>130</a:t>
                      </a:r>
                    </a:p>
                  </a:txBody>
                  <a:tcPr/>
                </a:tc>
                <a:extLst>
                  <a:ext uri="{0D108BD9-81ED-4DB2-BD59-A6C34878D82A}">
                    <a16:rowId xmlns:a16="http://schemas.microsoft.com/office/drawing/2014/main" val="179569686"/>
                  </a:ext>
                </a:extLst>
              </a:tr>
              <a:tr h="342690">
                <a:tc>
                  <a:txBody>
                    <a:bodyPr/>
                    <a:lstStyle/>
                    <a:p>
                      <a:r>
                        <a:rPr lang="en-US" sz="1200" b="1" dirty="0"/>
                        <a:t>2024</a:t>
                      </a:r>
                    </a:p>
                  </a:txBody>
                  <a:tcPr/>
                </a:tc>
                <a:tc>
                  <a:txBody>
                    <a:bodyPr/>
                    <a:lstStyle/>
                    <a:p>
                      <a:pPr algn="r"/>
                      <a:r>
                        <a:rPr lang="en-US" sz="1200"/>
                        <a:t>120</a:t>
                      </a:r>
                    </a:p>
                  </a:txBody>
                  <a:tcPr/>
                </a:tc>
                <a:tc>
                  <a:txBody>
                    <a:bodyPr/>
                    <a:lstStyle/>
                    <a:p>
                      <a:pPr algn="ctr"/>
                      <a:r>
                        <a:rPr lang="en-US" sz="1200"/>
                        <a:t>1/3</a:t>
                      </a:r>
                    </a:p>
                  </a:txBody>
                  <a:tcPr/>
                </a:tc>
                <a:tc>
                  <a:txBody>
                    <a:bodyPr/>
                    <a:lstStyle/>
                    <a:p>
                      <a:pPr algn="r"/>
                      <a:r>
                        <a:rPr lang="en-US" sz="1200"/>
                        <a:t>40</a:t>
                      </a:r>
                    </a:p>
                  </a:txBody>
                  <a:tcPr/>
                </a:tc>
                <a:extLst>
                  <a:ext uri="{0D108BD9-81ED-4DB2-BD59-A6C34878D82A}">
                    <a16:rowId xmlns:a16="http://schemas.microsoft.com/office/drawing/2014/main" val="14850492"/>
                  </a:ext>
                </a:extLst>
              </a:tr>
              <a:tr h="342690">
                <a:tc>
                  <a:txBody>
                    <a:bodyPr/>
                    <a:lstStyle/>
                    <a:p>
                      <a:r>
                        <a:rPr lang="en-US" sz="1200" b="1" dirty="0"/>
                        <a:t>2023</a:t>
                      </a:r>
                    </a:p>
                  </a:txBody>
                  <a:tcPr>
                    <a:lnB w="12700" cap="flat" cmpd="sng" algn="ctr">
                      <a:solidFill>
                        <a:schemeClr val="tx1"/>
                      </a:solidFill>
                      <a:prstDash val="solid"/>
                      <a:round/>
                      <a:headEnd type="none" w="med" len="med"/>
                      <a:tailEnd type="none" w="med" len="med"/>
                    </a:lnB>
                  </a:tcPr>
                </a:tc>
                <a:tc>
                  <a:txBody>
                    <a:bodyPr/>
                    <a:lstStyle/>
                    <a:p>
                      <a:pPr algn="r"/>
                      <a:r>
                        <a:rPr lang="en-US" sz="1200"/>
                        <a:t>120</a:t>
                      </a:r>
                    </a:p>
                  </a:txBody>
                  <a:tcPr>
                    <a:lnB w="12700" cap="flat" cmpd="sng" algn="ctr">
                      <a:solidFill>
                        <a:schemeClr val="tx1"/>
                      </a:solidFill>
                      <a:prstDash val="solid"/>
                      <a:round/>
                      <a:headEnd type="none" w="med" len="med"/>
                      <a:tailEnd type="none" w="med" len="med"/>
                    </a:lnB>
                  </a:tcPr>
                </a:tc>
                <a:tc>
                  <a:txBody>
                    <a:bodyPr/>
                    <a:lstStyle/>
                    <a:p>
                      <a:pPr algn="ctr"/>
                      <a:r>
                        <a:rPr lang="en-US" sz="1200"/>
                        <a:t>1/6</a:t>
                      </a:r>
                    </a:p>
                  </a:txBody>
                  <a:tcPr>
                    <a:lnB w="12700" cap="flat" cmpd="sng" algn="ctr">
                      <a:solidFill>
                        <a:schemeClr val="tx1"/>
                      </a:solidFill>
                      <a:prstDash val="solid"/>
                      <a:round/>
                      <a:headEnd type="none" w="med" len="med"/>
                      <a:tailEnd type="none" w="med" len="med"/>
                    </a:lnB>
                  </a:tcPr>
                </a:tc>
                <a:tc>
                  <a:txBody>
                    <a:bodyPr/>
                    <a:lstStyle/>
                    <a:p>
                      <a:pPr algn="r"/>
                      <a:r>
                        <a:rPr lang="en-US" sz="1200"/>
                        <a:t>20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0005182"/>
                  </a:ext>
                </a:extLst>
              </a:tr>
              <a:tr h="342690">
                <a:tc gridSpan="3">
                  <a:txBody>
                    <a:bodyPr/>
                    <a:lstStyle/>
                    <a:p>
                      <a:r>
                        <a:rPr lang="en-US" sz="1200" b="1" dirty="0"/>
                        <a:t>Total</a:t>
                      </a: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lvl="1" algn="r"/>
                      <a:r>
                        <a:rPr lang="en-US" sz="1200" b="1" dirty="0"/>
                        <a:t>190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71045765"/>
                  </a:ext>
                </a:extLst>
              </a:tr>
            </a:tbl>
          </a:graphicData>
        </a:graphic>
      </p:graphicFrame>
    </p:spTree>
    <p:extLst>
      <p:ext uri="{BB962C8B-B14F-4D97-AF65-F5344CB8AC3E}">
        <p14:creationId xmlns:p14="http://schemas.microsoft.com/office/powerpoint/2010/main" val="47745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87A4D-B516-45FE-96B8-BE14696AE7AB}"/>
              </a:ext>
            </a:extLst>
          </p:cNvPr>
          <p:cNvSpPr>
            <a:spLocks noGrp="1"/>
          </p:cNvSpPr>
          <p:nvPr>
            <p:ph type="body" sz="quarter" idx="10"/>
          </p:nvPr>
        </p:nvSpPr>
        <p:spPr>
          <a:xfrm>
            <a:off x="998400" y="1075601"/>
            <a:ext cx="10195200" cy="5608003"/>
          </a:xfrm>
        </p:spPr>
        <p:txBody>
          <a:bodyPr>
            <a:normAutofit fontScale="55000" lnSpcReduction="20000"/>
          </a:bodyPr>
          <a:lstStyle/>
          <a:p>
            <a:r>
              <a:rPr lang="en-US" sz="2900" b="1" dirty="0"/>
              <a:t>“[A]n individual shall be treated as present in the United States on any day that he or she is physically present in the United States at any time during the day.”</a:t>
            </a:r>
            <a:endParaRPr lang="en-US" sz="2900" b="1" dirty="0">
              <a:cs typeface="Arial"/>
            </a:endParaRPr>
          </a:p>
          <a:p>
            <a:pPr indent="-135731"/>
            <a:r>
              <a:rPr lang="en-US" sz="2900" b="1" dirty="0"/>
              <a:t>Not counted for SPT, any day an individual is:</a:t>
            </a:r>
          </a:p>
          <a:p>
            <a:pPr marL="135255" lvl="2" indent="-135255"/>
            <a:r>
              <a:rPr lang="en-US" sz="2900" b="1" dirty="0"/>
              <a:t>present as an </a:t>
            </a:r>
            <a:r>
              <a:rPr lang="en-US" sz="2900" b="1" u="sng" dirty="0"/>
              <a:t>exempt individual</a:t>
            </a:r>
            <a:r>
              <a:rPr lang="en-US" sz="2900" b="1" dirty="0"/>
              <a:t>:</a:t>
            </a:r>
          </a:p>
          <a:p>
            <a:pPr marL="135255" lvl="2" indent="-135255"/>
            <a:endParaRPr lang="en-US" sz="2900" b="1" dirty="0">
              <a:cs typeface="Arial"/>
            </a:endParaRPr>
          </a:p>
          <a:p>
            <a:pPr marL="271145" lvl="3" indent="-135255"/>
            <a:r>
              <a:rPr lang="en-US" sz="2900" b="1" dirty="0"/>
              <a:t>Student - Status can be extended beyond 5</a:t>
            </a:r>
            <a:r>
              <a:rPr lang="en-US" sz="2900" b="1" baseline="30000" dirty="0"/>
              <a:t>th</a:t>
            </a:r>
            <a:r>
              <a:rPr lang="en-US" sz="2900" b="1" dirty="0"/>
              <a:t> year if substantial compliance with visa, no intent to reside in U.S. permanently</a:t>
            </a:r>
            <a:endParaRPr lang="en-US" sz="2900" b="1" dirty="0">
              <a:cs typeface="Arial"/>
            </a:endParaRPr>
          </a:p>
          <a:p>
            <a:pPr marL="539115" lvl="5" indent="-135255"/>
            <a:endParaRPr lang="en-US" sz="2900" b="1" dirty="0">
              <a:cs typeface="Arial"/>
            </a:endParaRPr>
          </a:p>
          <a:p>
            <a:pPr marL="271145" lvl="3" indent="-135255"/>
            <a:r>
              <a:rPr lang="en-US" sz="2900" b="1" dirty="0"/>
              <a:t>Professional athlete </a:t>
            </a:r>
          </a:p>
          <a:p>
            <a:pPr marL="271145" lvl="3" indent="-135255"/>
            <a:endParaRPr lang="en-US" sz="2900" b="1" dirty="0">
              <a:cs typeface="Arial"/>
            </a:endParaRPr>
          </a:p>
          <a:p>
            <a:pPr marL="407035" lvl="4" indent="-135255"/>
            <a:r>
              <a:rPr lang="en-US" sz="2900" b="1" dirty="0"/>
              <a:t>Temporarily present in the U.S. to compete in charitable sports event</a:t>
            </a:r>
            <a:endParaRPr lang="en-US" sz="2900" b="1" dirty="0">
              <a:cs typeface="Arial"/>
            </a:endParaRPr>
          </a:p>
          <a:p>
            <a:pPr marL="407035" lvl="4" indent="-135255"/>
            <a:r>
              <a:rPr lang="en-US" sz="2900" b="1" dirty="0"/>
              <a:t>Exemption only applies to days competing in charitable sports event</a:t>
            </a:r>
          </a:p>
          <a:p>
            <a:pPr marL="407035" lvl="4" indent="-135255"/>
            <a:endParaRPr lang="en-US" sz="2900" b="1" dirty="0">
              <a:cs typeface="Arial"/>
            </a:endParaRPr>
          </a:p>
          <a:p>
            <a:pPr marL="407035" lvl="4" indent="-135255"/>
            <a:r>
              <a:rPr lang="en-US" sz="2900" b="1" dirty="0"/>
              <a:t>present as an </a:t>
            </a:r>
            <a:r>
              <a:rPr lang="en-US" sz="2900" b="1" u="sng" dirty="0"/>
              <a:t>exempt individual</a:t>
            </a:r>
            <a:r>
              <a:rPr lang="en-US" sz="2900" b="1" dirty="0"/>
              <a:t>:</a:t>
            </a:r>
          </a:p>
          <a:p>
            <a:pPr lvl="3"/>
            <a:r>
              <a:rPr lang="en-US" sz="2900" b="1" dirty="0"/>
              <a:t>Foreign government-related individual </a:t>
            </a:r>
          </a:p>
          <a:p>
            <a:pPr lvl="4"/>
            <a:r>
              <a:rPr lang="en-US" sz="2900" b="1" dirty="0"/>
              <a:t>full-time employee of an international organization; or </a:t>
            </a:r>
          </a:p>
          <a:p>
            <a:pPr lvl="4"/>
            <a:r>
              <a:rPr lang="en-US" sz="2900" b="1" dirty="0"/>
              <a:t>has diplomatic status</a:t>
            </a:r>
          </a:p>
          <a:p>
            <a:pPr marL="271463" lvl="4" indent="0">
              <a:buNone/>
            </a:pPr>
            <a:endParaRPr lang="en-US" sz="2900" b="1" dirty="0"/>
          </a:p>
          <a:p>
            <a:pPr lvl="3"/>
            <a:r>
              <a:rPr lang="en-US" sz="2900" b="1" dirty="0"/>
              <a:t>Teacher or trainee </a:t>
            </a:r>
          </a:p>
          <a:p>
            <a:pPr lvl="4"/>
            <a:r>
              <a:rPr lang="en-US" sz="2900" b="1" dirty="0"/>
              <a:t>J or Q visa holder in “substantial compliance” with visa </a:t>
            </a:r>
          </a:p>
          <a:p>
            <a:pPr lvl="4"/>
            <a:r>
              <a:rPr lang="en-US" sz="2900" b="1" dirty="0"/>
              <a:t>Not treated as exempt individual in CY if exempt teacher, trainee or student for any part of 2 of the last 6 calendar years</a:t>
            </a:r>
          </a:p>
          <a:p>
            <a:pPr lvl="5"/>
            <a:r>
              <a:rPr lang="en-US" sz="2900" b="1" dirty="0"/>
              <a:t>Period may be extended to four out of last six if compensation paid by foreign employer</a:t>
            </a:r>
          </a:p>
          <a:p>
            <a:endParaRPr lang="en-US" sz="2900" b="1" dirty="0"/>
          </a:p>
          <a:p>
            <a:pPr algn="r"/>
            <a:endParaRPr lang="en-US" sz="2900" b="1" dirty="0"/>
          </a:p>
          <a:p>
            <a:pPr algn="r"/>
            <a:endParaRPr lang="en-US" sz="2900" b="1" dirty="0"/>
          </a:p>
          <a:p>
            <a:endParaRPr lang="en-US" sz="25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3" name="Title 2">
            <a:extLst>
              <a:ext uri="{FF2B5EF4-FFF2-40B4-BE49-F238E27FC236}">
                <a16:creationId xmlns:a16="http://schemas.microsoft.com/office/drawing/2014/main" id="{0198F2F5-0F0F-4DAC-8299-A9B89EEE5EB9}"/>
              </a:ext>
            </a:extLst>
          </p:cNvPr>
          <p:cNvSpPr>
            <a:spLocks noGrp="1"/>
          </p:cNvSpPr>
          <p:nvPr>
            <p:ph type="title"/>
          </p:nvPr>
        </p:nvSpPr>
        <p:spPr>
          <a:xfrm>
            <a:off x="838200" y="0"/>
            <a:ext cx="10515600" cy="1325563"/>
          </a:xfrm>
        </p:spPr>
        <p:txBody>
          <a:bodyPr/>
          <a:lstStyle/>
          <a:p>
            <a:pPr algn="ctr"/>
            <a:r>
              <a:rPr lang="en-US" b="1" dirty="0"/>
              <a:t>Defining U.S. Presence</a:t>
            </a:r>
          </a:p>
        </p:txBody>
      </p:sp>
    </p:spTree>
    <p:extLst>
      <p:ext uri="{BB962C8B-B14F-4D97-AF65-F5344CB8AC3E}">
        <p14:creationId xmlns:p14="http://schemas.microsoft.com/office/powerpoint/2010/main" val="88653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87A4D-B516-45FE-96B8-BE14696AE7AB}"/>
              </a:ext>
            </a:extLst>
          </p:cNvPr>
          <p:cNvSpPr>
            <a:spLocks noGrp="1"/>
          </p:cNvSpPr>
          <p:nvPr>
            <p:ph type="body" sz="quarter" idx="10"/>
          </p:nvPr>
        </p:nvSpPr>
        <p:spPr>
          <a:xfrm>
            <a:off x="998400" y="1122736"/>
            <a:ext cx="10195200" cy="5004686"/>
          </a:xfrm>
        </p:spPr>
        <p:txBody>
          <a:bodyPr>
            <a:normAutofit/>
          </a:bodyPr>
          <a:lstStyle/>
          <a:p>
            <a:pPr indent="-135731"/>
            <a:r>
              <a:rPr lang="en-US" sz="2000" b="1" dirty="0"/>
              <a:t>Not counted for SPT, any day an individual is:</a:t>
            </a:r>
          </a:p>
          <a:p>
            <a:pPr lvl="2"/>
            <a:r>
              <a:rPr lang="en-US" b="1" dirty="0"/>
              <a:t>prevented from leaving the U.S. because of a medical condition that arose while the individual was present in the U.S.;</a:t>
            </a:r>
          </a:p>
          <a:p>
            <a:pPr lvl="3"/>
            <a:r>
              <a:rPr lang="en-US" sz="2000" b="1" dirty="0"/>
              <a:t>A day is not excluded if:</a:t>
            </a:r>
          </a:p>
          <a:p>
            <a:pPr lvl="4"/>
            <a:r>
              <a:rPr lang="en-US" sz="2000" b="1" dirty="0"/>
              <a:t>subsequently able to leave the U.S. and then remains beyond a reasonable period for making arrangements to leave, or</a:t>
            </a:r>
          </a:p>
          <a:p>
            <a:pPr lvl="4"/>
            <a:r>
              <a:rPr lang="en-US" sz="2000" b="1" dirty="0"/>
              <a:t>Medical condition arose during a prior stay in the U.S. and the individual returns to the U.S. for medical treatment</a:t>
            </a:r>
          </a:p>
          <a:p>
            <a:pPr lvl="3"/>
            <a:r>
              <a:rPr lang="en-US" sz="2000" b="1" dirty="0"/>
              <a:t>Pre-existing medical condition not covered by exception</a:t>
            </a:r>
          </a:p>
          <a:p>
            <a:pPr lvl="3"/>
            <a:endParaRPr lang="en-US" sz="2000" b="1" dirty="0"/>
          </a:p>
          <a:p>
            <a:pPr lvl="2"/>
            <a:r>
              <a:rPr lang="en-US" b="1" dirty="0"/>
              <a:t>in transit between two points outside the United States;</a:t>
            </a:r>
          </a:p>
          <a:p>
            <a:pPr lvl="3"/>
            <a:r>
              <a:rPr lang="en-US" sz="2000" b="1" dirty="0"/>
              <a:t>Physically present in the U.S. for fewer than 24 hours</a:t>
            </a:r>
          </a:p>
          <a:p>
            <a:pPr lvl="3"/>
            <a:r>
              <a:rPr lang="en-US" sz="2000" b="1" dirty="0"/>
              <a:t>Pursue activities substantially related to completing travel to foreign destination</a:t>
            </a:r>
          </a:p>
          <a:p>
            <a:pPr lvl="4"/>
            <a:r>
              <a:rPr lang="en-US" sz="2000" b="1" dirty="0"/>
              <a:t>No business meetings in the airport! Business calls?</a:t>
            </a:r>
          </a:p>
          <a:p>
            <a:pPr lvl="4"/>
            <a:endParaRPr lang="en-US" sz="2000" b="1" dirty="0"/>
          </a:p>
          <a:p>
            <a:pPr marL="1828800" lvl="4" indent="0">
              <a:buNone/>
            </a:pPr>
            <a:endParaRPr lang="en-US" sz="1400" dirty="0"/>
          </a:p>
        </p:txBody>
      </p:sp>
      <p:sp>
        <p:nvSpPr>
          <p:cNvPr id="3" name="Title 2">
            <a:extLst>
              <a:ext uri="{FF2B5EF4-FFF2-40B4-BE49-F238E27FC236}">
                <a16:creationId xmlns:a16="http://schemas.microsoft.com/office/drawing/2014/main" id="{0198F2F5-0F0F-4DAC-8299-A9B89EEE5EB9}"/>
              </a:ext>
            </a:extLst>
          </p:cNvPr>
          <p:cNvSpPr>
            <a:spLocks noGrp="1"/>
          </p:cNvSpPr>
          <p:nvPr>
            <p:ph type="title"/>
          </p:nvPr>
        </p:nvSpPr>
        <p:spPr>
          <a:xfrm>
            <a:off x="838200" y="4563"/>
            <a:ext cx="10515600" cy="1325563"/>
          </a:xfrm>
        </p:spPr>
        <p:txBody>
          <a:bodyPr/>
          <a:lstStyle/>
          <a:p>
            <a:pPr algn="ctr"/>
            <a:r>
              <a:rPr lang="en-US" b="1" dirty="0"/>
              <a:t>Exceptions to Physical Presence Test Day Count</a:t>
            </a:r>
          </a:p>
        </p:txBody>
      </p:sp>
    </p:spTree>
    <p:extLst>
      <p:ext uri="{BB962C8B-B14F-4D97-AF65-F5344CB8AC3E}">
        <p14:creationId xmlns:p14="http://schemas.microsoft.com/office/powerpoint/2010/main" val="307623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87A4D-B516-45FE-96B8-BE14696AE7AB}"/>
              </a:ext>
            </a:extLst>
          </p:cNvPr>
          <p:cNvSpPr>
            <a:spLocks noGrp="1"/>
          </p:cNvSpPr>
          <p:nvPr>
            <p:ph type="body" sz="quarter" idx="10"/>
          </p:nvPr>
        </p:nvSpPr>
        <p:spPr>
          <a:xfrm>
            <a:off x="998400" y="1028469"/>
            <a:ext cx="10195200" cy="4546800"/>
          </a:xfrm>
        </p:spPr>
        <p:txBody>
          <a:bodyPr>
            <a:noAutofit/>
          </a:bodyPr>
          <a:lstStyle/>
          <a:p>
            <a:pPr indent="-135731"/>
            <a:r>
              <a:rPr lang="en-US" sz="2000" b="1" dirty="0"/>
              <a:t>Not counted for SPT, any day an individual is:</a:t>
            </a:r>
          </a:p>
          <a:p>
            <a:pPr lvl="2"/>
            <a:r>
              <a:rPr lang="en-US" b="1" dirty="0"/>
              <a:t>a regular commuter residing in Canada or Mexico commuting to and from employment/self-employment in the United States</a:t>
            </a:r>
          </a:p>
          <a:p>
            <a:pPr lvl="3"/>
            <a:r>
              <a:rPr lang="en-US" sz="2000" b="1" dirty="0"/>
              <a:t>Considered to commute regularly if commute to a place of employment in the U.S. from residence in Canada or Mexico on more than 75% of workdays during the working period.</a:t>
            </a:r>
          </a:p>
          <a:p>
            <a:pPr lvl="3"/>
            <a:r>
              <a:rPr lang="en-US" sz="2000" b="1" dirty="0"/>
              <a:t>Commute:</a:t>
            </a:r>
          </a:p>
          <a:p>
            <a:pPr lvl="4"/>
            <a:r>
              <a:rPr lang="en-US" sz="2000" b="1" dirty="0"/>
              <a:t>Travel to place of employment (or self-employment) and to return to a place of residence within 24-hr period</a:t>
            </a:r>
          </a:p>
          <a:p>
            <a:pPr lvl="5"/>
            <a:r>
              <a:rPr lang="en-US" sz="2000" b="1" dirty="0"/>
              <a:t>Exception only applies to daily commuters</a:t>
            </a:r>
          </a:p>
          <a:p>
            <a:pPr lvl="1"/>
            <a:endParaRPr lang="en-US" sz="2000" b="1" dirty="0"/>
          </a:p>
          <a:p>
            <a:pPr lvl="2"/>
            <a:r>
              <a:rPr lang="en-US" b="1" dirty="0"/>
              <a:t>Certain crew members of foreign vessels</a:t>
            </a:r>
          </a:p>
          <a:p>
            <a:pPr lvl="3"/>
            <a:r>
              <a:rPr lang="en-US" sz="2000" b="1" dirty="0"/>
              <a:t>Temporarily present in the U.S. as a regular member of the crew of a foreign vessel engaged in transportation between the U.S. and a foreign country or U.S. possession</a:t>
            </a:r>
          </a:p>
          <a:p>
            <a:pPr lvl="4"/>
            <a:r>
              <a:rPr lang="en-US" sz="2000" b="1" dirty="0"/>
              <a:t>Does not apply if individual engages in any U.S. trade or business on the day</a:t>
            </a:r>
          </a:p>
        </p:txBody>
      </p:sp>
      <p:sp>
        <p:nvSpPr>
          <p:cNvPr id="3" name="Title 2">
            <a:extLst>
              <a:ext uri="{FF2B5EF4-FFF2-40B4-BE49-F238E27FC236}">
                <a16:creationId xmlns:a16="http://schemas.microsoft.com/office/drawing/2014/main" id="{0198F2F5-0F0F-4DAC-8299-A9B89EEE5EB9}"/>
              </a:ext>
            </a:extLst>
          </p:cNvPr>
          <p:cNvSpPr>
            <a:spLocks noGrp="1"/>
          </p:cNvSpPr>
          <p:nvPr>
            <p:ph type="title"/>
          </p:nvPr>
        </p:nvSpPr>
        <p:spPr>
          <a:xfrm>
            <a:off x="838200" y="0"/>
            <a:ext cx="10515600" cy="1325563"/>
          </a:xfrm>
        </p:spPr>
        <p:txBody>
          <a:bodyPr/>
          <a:lstStyle/>
          <a:p>
            <a:pPr algn="ctr"/>
            <a:r>
              <a:rPr lang="en-US" b="1" dirty="0"/>
              <a:t>Passing Through Exceptions</a:t>
            </a:r>
          </a:p>
        </p:txBody>
      </p:sp>
    </p:spTree>
    <p:extLst>
      <p:ext uri="{BB962C8B-B14F-4D97-AF65-F5344CB8AC3E}">
        <p14:creationId xmlns:p14="http://schemas.microsoft.com/office/powerpoint/2010/main" val="233098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87A4D-B516-45FE-96B8-BE14696AE7AB}"/>
              </a:ext>
            </a:extLst>
          </p:cNvPr>
          <p:cNvSpPr>
            <a:spLocks noGrp="1"/>
          </p:cNvSpPr>
          <p:nvPr>
            <p:ph type="body" sz="quarter" idx="10"/>
          </p:nvPr>
        </p:nvSpPr>
        <p:spPr>
          <a:xfrm>
            <a:off x="998400" y="1019041"/>
            <a:ext cx="10195200" cy="5391186"/>
          </a:xfrm>
        </p:spPr>
        <p:txBody>
          <a:bodyPr>
            <a:normAutofit fontScale="92500" lnSpcReduction="10000"/>
          </a:bodyPr>
          <a:lstStyle/>
          <a:p>
            <a:r>
              <a:rPr lang="en-US" sz="2000" b="1" dirty="0"/>
              <a:t>For SPT purposes, United States includes:</a:t>
            </a:r>
          </a:p>
          <a:p>
            <a:pPr lvl="2"/>
            <a:r>
              <a:rPr lang="en-US" b="1" dirty="0"/>
              <a:t>The 50 states and the District of Columbia</a:t>
            </a:r>
          </a:p>
          <a:p>
            <a:pPr lvl="2"/>
            <a:r>
              <a:rPr lang="en-US" b="1" dirty="0"/>
              <a:t>Territorial waters of the United States</a:t>
            </a:r>
          </a:p>
          <a:p>
            <a:pPr lvl="2"/>
            <a:r>
              <a:rPr lang="en-US" b="1" dirty="0"/>
              <a:t>The seabed and subsoil of those submarine areas which are adjacent to the territorial waters of the United States and over which the United States has exclusive rights with respect to exploration and exploitation of natural resources.</a:t>
            </a:r>
          </a:p>
          <a:p>
            <a:endParaRPr lang="en-US" sz="2000" b="1" dirty="0"/>
          </a:p>
          <a:p>
            <a:pPr lvl="1"/>
            <a:r>
              <a:rPr lang="en-US" sz="2000" b="1" dirty="0"/>
              <a:t>It does NOT include:</a:t>
            </a:r>
          </a:p>
          <a:p>
            <a:pPr lvl="2"/>
            <a:r>
              <a:rPr lang="en-US" b="1" dirty="0"/>
              <a:t>Possessions and territories of the United States:</a:t>
            </a:r>
          </a:p>
          <a:p>
            <a:pPr lvl="3"/>
            <a:r>
              <a:rPr lang="en-US" sz="2000" b="1" dirty="0"/>
              <a:t>Territories: </a:t>
            </a:r>
          </a:p>
          <a:p>
            <a:pPr lvl="4"/>
            <a:r>
              <a:rPr lang="en-US" sz="2000" b="1" dirty="0"/>
              <a:t>American Samoa, Guam, The Commonwealth of Puerto Rico, The Commonwealth of the Northern Mariana Islands and the U.S. Virgin Islands</a:t>
            </a:r>
          </a:p>
          <a:p>
            <a:pPr lvl="3"/>
            <a:r>
              <a:rPr lang="en-US" sz="2000" b="1" dirty="0"/>
              <a:t>Possessions:</a:t>
            </a:r>
          </a:p>
          <a:p>
            <a:pPr lvl="4"/>
            <a:r>
              <a:rPr lang="en-US" sz="2000" b="1" dirty="0"/>
              <a:t>Baker Island, Howland Island, Jarvis Island, Johnston Island, Kingman Reef, Midway Islands, Palmyra Atoll, Wake Island, and other U.S. islands, cays, and reefs that are not part of any of the fifty states</a:t>
            </a:r>
          </a:p>
          <a:p>
            <a:pPr lvl="2"/>
            <a:r>
              <a:rPr lang="en-US" b="1" dirty="0"/>
              <a:t>Air space over the United States</a:t>
            </a:r>
          </a:p>
          <a:p>
            <a:pPr algn="r"/>
            <a:r>
              <a:rPr lang="en-US" sz="1200" dirty="0"/>
              <a:t>Treas. Reg. § 301.7701(b)-1(c)(2)(ii)</a:t>
            </a:r>
          </a:p>
          <a:p>
            <a:pPr algn="r"/>
            <a:endParaRPr lang="en-US" sz="1400" dirty="0"/>
          </a:p>
          <a:p>
            <a:endParaRPr lang="en-US" sz="1400" dirty="0"/>
          </a:p>
        </p:txBody>
      </p:sp>
      <p:sp>
        <p:nvSpPr>
          <p:cNvPr id="3" name="Title 2">
            <a:extLst>
              <a:ext uri="{FF2B5EF4-FFF2-40B4-BE49-F238E27FC236}">
                <a16:creationId xmlns:a16="http://schemas.microsoft.com/office/drawing/2014/main" id="{0198F2F5-0F0F-4DAC-8299-A9B89EEE5EB9}"/>
              </a:ext>
            </a:extLst>
          </p:cNvPr>
          <p:cNvSpPr>
            <a:spLocks noGrp="1"/>
          </p:cNvSpPr>
          <p:nvPr>
            <p:ph type="title"/>
          </p:nvPr>
        </p:nvSpPr>
        <p:spPr>
          <a:xfrm>
            <a:off x="838200" y="4563"/>
            <a:ext cx="10515600" cy="1325563"/>
          </a:xfrm>
        </p:spPr>
        <p:txBody>
          <a:bodyPr/>
          <a:lstStyle/>
          <a:p>
            <a:pPr algn="ctr"/>
            <a:r>
              <a:rPr lang="en-US" b="1" dirty="0"/>
              <a:t>What Constitutes the “United States” for SPT</a:t>
            </a:r>
          </a:p>
        </p:txBody>
      </p:sp>
    </p:spTree>
    <p:extLst>
      <p:ext uri="{BB962C8B-B14F-4D97-AF65-F5344CB8AC3E}">
        <p14:creationId xmlns:p14="http://schemas.microsoft.com/office/powerpoint/2010/main" val="258676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BE1D5-236C-AC2E-B68F-281085BE7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42E40-3375-69DC-7492-9FF541D298F9}"/>
              </a:ext>
            </a:extLst>
          </p:cNvPr>
          <p:cNvSpPr>
            <a:spLocks noGrp="1"/>
          </p:cNvSpPr>
          <p:nvPr>
            <p:ph type="title"/>
          </p:nvPr>
        </p:nvSpPr>
        <p:spPr>
          <a:xfrm>
            <a:off x="838200" y="2665266"/>
            <a:ext cx="10515600" cy="879475"/>
          </a:xfrm>
        </p:spPr>
        <p:txBody>
          <a:bodyPr>
            <a:noAutofit/>
          </a:bodyPr>
          <a:lstStyle/>
          <a:p>
            <a:pPr algn="ctr"/>
            <a:r>
              <a:rPr lang="en-US" sz="8000" b="1" dirty="0"/>
              <a:t>Rules for Income Earned Abroad by</a:t>
            </a:r>
            <a:br>
              <a:rPr lang="en-US" sz="8000" b="1" dirty="0"/>
            </a:br>
            <a:r>
              <a:rPr lang="en-US" sz="8000" b="1" dirty="0"/>
              <a:t>US Persons</a:t>
            </a:r>
          </a:p>
        </p:txBody>
      </p:sp>
    </p:spTree>
    <p:extLst>
      <p:ext uri="{BB962C8B-B14F-4D97-AF65-F5344CB8AC3E}">
        <p14:creationId xmlns:p14="http://schemas.microsoft.com/office/powerpoint/2010/main" val="115407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E3287-EB37-D52D-17F2-3BDD3FA2DC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BE28-CEC8-D9A1-0B2F-8961B74F5DD2}"/>
              </a:ext>
            </a:extLst>
          </p:cNvPr>
          <p:cNvSpPr>
            <a:spLocks noGrp="1"/>
          </p:cNvSpPr>
          <p:nvPr>
            <p:ph type="body" sz="quarter" idx="10"/>
          </p:nvPr>
        </p:nvSpPr>
        <p:spPr/>
        <p:txBody>
          <a:bodyPr>
            <a:normAutofit lnSpcReduction="10000"/>
          </a:bodyPr>
          <a:lstStyle/>
          <a:p>
            <a:r>
              <a:rPr lang="en-US" b="1" dirty="0"/>
              <a:t>A US person who earns income abroad may exclude up to $130,000 (2025 limit) of that income from US tax if (s)he is a qualified resident.</a:t>
            </a:r>
          </a:p>
          <a:p>
            <a:r>
              <a:rPr lang="en-US" sz="2800" b="1" dirty="0"/>
              <a:t>A qualified resident must </a:t>
            </a:r>
            <a:r>
              <a:rPr lang="en-US" b="1" dirty="0"/>
              <a:t>have a tax home in a foreign country.</a:t>
            </a:r>
          </a:p>
          <a:p>
            <a:r>
              <a:rPr lang="en-US" sz="2800" b="1" dirty="0"/>
              <a:t>Presence test – one of two test</a:t>
            </a:r>
            <a:r>
              <a:rPr lang="en-US" b="1" dirty="0"/>
              <a:t>s must be met:</a:t>
            </a:r>
          </a:p>
          <a:p>
            <a:pPr lvl="1"/>
            <a:r>
              <a:rPr lang="en-US" b="1" dirty="0"/>
              <a:t>Must be a bona fide resident of the foreign country or</a:t>
            </a:r>
          </a:p>
          <a:p>
            <a:pPr lvl="1"/>
            <a:r>
              <a:rPr lang="en-US" b="1" dirty="0"/>
              <a:t>During 12 consecutive months, must spend at least 330 days in such country</a:t>
            </a:r>
          </a:p>
          <a:p>
            <a:r>
              <a:rPr lang="en-US" b="1" dirty="0"/>
              <a:t>While the US person need not establish that (s)he has a closer connection to the foreign country than the US, courts have employed similar tests. </a:t>
            </a:r>
            <a:r>
              <a:rPr lang="en-US" b="1" i="1" dirty="0"/>
              <a:t>See</a:t>
            </a:r>
            <a:r>
              <a:rPr lang="en-US" b="1" dirty="0"/>
              <a:t> </a:t>
            </a:r>
            <a:r>
              <a:rPr lang="en-US" b="1" u="sng" dirty="0"/>
              <a:t>Morgan</a:t>
            </a:r>
            <a:r>
              <a:rPr lang="en-US" b="1" dirty="0"/>
              <a:t>, TC Mem. 2022-20.</a:t>
            </a:r>
          </a:p>
          <a:p>
            <a:pPr lvl="1"/>
            <a:endParaRPr lang="en-US" sz="2800" b="1" dirty="0"/>
          </a:p>
          <a:p>
            <a:pPr lvl="1"/>
            <a:endParaRPr lang="en-US" sz="2800" b="1" dirty="0"/>
          </a:p>
          <a:p>
            <a:pPr lvl="1"/>
            <a:endParaRPr lang="en-US" sz="2800" b="1"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p:txBody>
      </p:sp>
      <p:sp>
        <p:nvSpPr>
          <p:cNvPr id="3" name="Title 2">
            <a:extLst>
              <a:ext uri="{FF2B5EF4-FFF2-40B4-BE49-F238E27FC236}">
                <a16:creationId xmlns:a16="http://schemas.microsoft.com/office/drawing/2014/main" id="{2007EF65-1C40-C68C-C85C-3A2A08E31DEC}"/>
              </a:ext>
            </a:extLst>
          </p:cNvPr>
          <p:cNvSpPr>
            <a:spLocks noGrp="1"/>
          </p:cNvSpPr>
          <p:nvPr>
            <p:ph type="title"/>
          </p:nvPr>
        </p:nvSpPr>
        <p:spPr>
          <a:xfrm>
            <a:off x="838200" y="4563"/>
            <a:ext cx="10515600" cy="1325563"/>
          </a:xfrm>
        </p:spPr>
        <p:txBody>
          <a:bodyPr>
            <a:normAutofit/>
          </a:bodyPr>
          <a:lstStyle/>
          <a:p>
            <a:pPr algn="ctr"/>
            <a:r>
              <a:rPr lang="en-US" sz="6600" b="1" dirty="0"/>
              <a:t>Qualified Residents</a:t>
            </a:r>
          </a:p>
        </p:txBody>
      </p:sp>
    </p:spTree>
    <p:extLst>
      <p:ext uri="{BB962C8B-B14F-4D97-AF65-F5344CB8AC3E}">
        <p14:creationId xmlns:p14="http://schemas.microsoft.com/office/powerpoint/2010/main" val="251582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9B0AD-7003-11BE-3ECF-EA589625E0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181003-D646-2DF2-A0AB-3420792201C5}"/>
              </a:ext>
            </a:extLst>
          </p:cNvPr>
          <p:cNvSpPr>
            <a:spLocks noGrp="1"/>
          </p:cNvSpPr>
          <p:nvPr>
            <p:ph type="body" sz="quarter" idx="10"/>
          </p:nvPr>
        </p:nvSpPr>
        <p:spPr/>
        <p:txBody>
          <a:bodyPr/>
          <a:lstStyle/>
          <a:p>
            <a:r>
              <a:rPr lang="en-US" b="1" dirty="0"/>
              <a:t>Even if a US person has a tax home in a foreign country, the earned income exclusion is unavailable if the individual has an “abode” within the US.</a:t>
            </a:r>
          </a:p>
          <a:p>
            <a:r>
              <a:rPr lang="en-US" sz="2800" b="1" dirty="0"/>
              <a:t>Abode is looser than closer connection because </a:t>
            </a:r>
            <a:r>
              <a:rPr lang="en-US" b="1" dirty="0"/>
              <a:t>an abode can be the primary residence of the earner without causing a loss of the exclusion.</a:t>
            </a:r>
          </a:p>
          <a:p>
            <a:r>
              <a:rPr lang="en-US" sz="2800" b="1" dirty="0"/>
              <a:t>Courts compare familial, </a:t>
            </a:r>
            <a:r>
              <a:rPr lang="en-US" b="1" dirty="0"/>
              <a:t>economic &amp; personal ties to the US to those ties abroad in determining if an individual has an abode in the US. This is similar to the closer connection test.</a:t>
            </a:r>
            <a:endParaRPr lang="en-US" sz="2800" b="1" dirty="0"/>
          </a:p>
          <a:p>
            <a:pPr lvl="1"/>
            <a:endParaRPr lang="en-US" sz="2800" b="1" dirty="0"/>
          </a:p>
          <a:p>
            <a:pPr lvl="1"/>
            <a:endParaRPr lang="en-US" sz="2800" b="1" dirty="0"/>
          </a:p>
          <a:p>
            <a:pPr lvl="1"/>
            <a:endParaRPr lang="en-US" sz="2800" b="1"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p:txBody>
      </p:sp>
      <p:sp>
        <p:nvSpPr>
          <p:cNvPr id="3" name="Title 2">
            <a:extLst>
              <a:ext uri="{FF2B5EF4-FFF2-40B4-BE49-F238E27FC236}">
                <a16:creationId xmlns:a16="http://schemas.microsoft.com/office/drawing/2014/main" id="{5D0AF091-6173-D3CD-59AA-C0DE423D84FB}"/>
              </a:ext>
            </a:extLst>
          </p:cNvPr>
          <p:cNvSpPr>
            <a:spLocks noGrp="1"/>
          </p:cNvSpPr>
          <p:nvPr>
            <p:ph type="title"/>
          </p:nvPr>
        </p:nvSpPr>
        <p:spPr>
          <a:xfrm>
            <a:off x="0" y="4563"/>
            <a:ext cx="12192000" cy="1325563"/>
          </a:xfrm>
        </p:spPr>
        <p:txBody>
          <a:bodyPr>
            <a:noAutofit/>
          </a:bodyPr>
          <a:lstStyle/>
          <a:p>
            <a:pPr algn="ctr"/>
            <a:r>
              <a:rPr lang="en-US" sz="5400" b="1" dirty="0"/>
              <a:t>Tax Home Alone Insufficient for Exclusion</a:t>
            </a:r>
          </a:p>
        </p:txBody>
      </p:sp>
    </p:spTree>
    <p:extLst>
      <p:ext uri="{BB962C8B-B14F-4D97-AF65-F5344CB8AC3E}">
        <p14:creationId xmlns:p14="http://schemas.microsoft.com/office/powerpoint/2010/main" val="174530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4F78-A5DB-08C2-EC7F-B69C2A926D3C}"/>
              </a:ext>
            </a:extLst>
          </p:cNvPr>
          <p:cNvSpPr>
            <a:spLocks noGrp="1"/>
          </p:cNvSpPr>
          <p:nvPr>
            <p:ph type="title"/>
          </p:nvPr>
        </p:nvSpPr>
        <p:spPr>
          <a:xfrm>
            <a:off x="838200" y="2665266"/>
            <a:ext cx="10515600" cy="879475"/>
          </a:xfrm>
        </p:spPr>
        <p:txBody>
          <a:bodyPr>
            <a:noAutofit/>
          </a:bodyPr>
          <a:lstStyle/>
          <a:p>
            <a:pPr algn="ctr"/>
            <a:r>
              <a:rPr lang="en-US" sz="8000" b="1" dirty="0"/>
              <a:t>Determining When an Individual Is a Bona Fide Resident of Puerto Rico</a:t>
            </a:r>
          </a:p>
        </p:txBody>
      </p:sp>
    </p:spTree>
    <p:extLst>
      <p:ext uri="{BB962C8B-B14F-4D97-AF65-F5344CB8AC3E}">
        <p14:creationId xmlns:p14="http://schemas.microsoft.com/office/powerpoint/2010/main" val="15110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BE76-B94C-E2D5-2B90-0231D706E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8D983-A8C0-DF91-15B2-0739DC5B96A3}"/>
              </a:ext>
            </a:extLst>
          </p:cNvPr>
          <p:cNvSpPr>
            <a:spLocks noGrp="1"/>
          </p:cNvSpPr>
          <p:nvPr>
            <p:ph type="title"/>
          </p:nvPr>
        </p:nvSpPr>
        <p:spPr>
          <a:xfrm>
            <a:off x="838200" y="241299"/>
            <a:ext cx="10515600" cy="879475"/>
          </a:xfrm>
        </p:spPr>
        <p:txBody>
          <a:bodyPr/>
          <a:lstStyle/>
          <a:p>
            <a:r>
              <a:rPr lang="en-US" i="1" dirty="0"/>
              <a:t>Bona Fide </a:t>
            </a:r>
            <a:r>
              <a:rPr lang="en-US" dirty="0"/>
              <a:t>Residency Tests</a:t>
            </a:r>
          </a:p>
        </p:txBody>
      </p:sp>
      <p:sp>
        <p:nvSpPr>
          <p:cNvPr id="3" name="Content Placeholder 2">
            <a:extLst>
              <a:ext uri="{FF2B5EF4-FFF2-40B4-BE49-F238E27FC236}">
                <a16:creationId xmlns:a16="http://schemas.microsoft.com/office/drawing/2014/main" id="{36B2B5A2-CC63-FBBC-2E7A-7911B7916476}"/>
              </a:ext>
            </a:extLst>
          </p:cNvPr>
          <p:cNvSpPr>
            <a:spLocks noGrp="1"/>
          </p:cNvSpPr>
          <p:nvPr>
            <p:ph idx="1"/>
          </p:nvPr>
        </p:nvSpPr>
        <p:spPr/>
        <p:txBody>
          <a:bodyPr>
            <a:normAutofit lnSpcReduction="10000"/>
          </a:bodyPr>
          <a:lstStyle/>
          <a:p>
            <a:pPr marL="0" indent="0">
              <a:lnSpc>
                <a:spcPct val="120000"/>
              </a:lnSpc>
              <a:buNone/>
            </a:pPr>
            <a:r>
              <a:rPr lang="en-US" sz="3600" b="1" dirty="0">
                <a:solidFill>
                  <a:schemeClr val="tx1">
                    <a:lumMod val="85000"/>
                    <a:lumOff val="15000"/>
                  </a:schemeClr>
                </a:solidFill>
                <a:ea typeface="Calibri" panose="020F0502020204030204" pitchFamily="34" charset="0"/>
              </a:rPr>
              <a:t>Section 937 of the US Tax Code provides that an individual qualifies as a Bona Fide Resident of Puerto Rico only if the person meets </a:t>
            </a:r>
            <a:r>
              <a:rPr lang="en-US" sz="3600" b="1" u="sng" dirty="0">
                <a:solidFill>
                  <a:schemeClr val="tx1">
                    <a:lumMod val="85000"/>
                    <a:lumOff val="15000"/>
                  </a:schemeClr>
                </a:solidFill>
                <a:ea typeface="Calibri" panose="020F0502020204030204" pitchFamily="34" charset="0"/>
              </a:rPr>
              <a:t>ALL </a:t>
            </a:r>
            <a:r>
              <a:rPr lang="en-US" sz="3600" b="1" dirty="0">
                <a:solidFill>
                  <a:schemeClr val="tx1">
                    <a:lumMod val="85000"/>
                    <a:lumOff val="15000"/>
                  </a:schemeClr>
                </a:solidFill>
                <a:ea typeface="Calibri" panose="020F0502020204030204" pitchFamily="34" charset="0"/>
              </a:rPr>
              <a:t>of the following three tests:  </a:t>
            </a:r>
          </a:p>
          <a:p>
            <a:pPr lvl="1">
              <a:lnSpc>
                <a:spcPct val="120000"/>
              </a:lnSpc>
            </a:pPr>
            <a:r>
              <a:rPr lang="en-US" sz="3600" b="1" dirty="0">
                <a:solidFill>
                  <a:schemeClr val="tx1">
                    <a:lumMod val="85000"/>
                    <a:lumOff val="15000"/>
                  </a:schemeClr>
                </a:solidFill>
                <a:ea typeface="Calibri" panose="020F0502020204030204" pitchFamily="34" charset="0"/>
              </a:rPr>
              <a:t>Presence Test </a:t>
            </a:r>
          </a:p>
          <a:p>
            <a:pPr lvl="1">
              <a:lnSpc>
                <a:spcPct val="120000"/>
              </a:lnSpc>
            </a:pPr>
            <a:r>
              <a:rPr lang="en-US" sz="3600" b="1" dirty="0">
                <a:solidFill>
                  <a:schemeClr val="tx1">
                    <a:lumMod val="85000"/>
                    <a:lumOff val="15000"/>
                  </a:schemeClr>
                </a:solidFill>
                <a:ea typeface="Calibri" panose="020F0502020204030204" pitchFamily="34" charset="0"/>
              </a:rPr>
              <a:t>Tax Home Test</a:t>
            </a:r>
          </a:p>
          <a:p>
            <a:pPr lvl="1">
              <a:lnSpc>
                <a:spcPct val="120000"/>
              </a:lnSpc>
            </a:pPr>
            <a:r>
              <a:rPr lang="en-US" sz="3600" b="1" dirty="0">
                <a:solidFill>
                  <a:schemeClr val="tx1">
                    <a:lumMod val="85000"/>
                    <a:lumOff val="15000"/>
                  </a:schemeClr>
                </a:solidFill>
                <a:ea typeface="Calibri" panose="020F0502020204030204" pitchFamily="34" charset="0"/>
              </a:rPr>
              <a:t>Closer Connection Test </a:t>
            </a:r>
          </a:p>
          <a:p>
            <a:pPr lvl="1">
              <a:lnSpc>
                <a:spcPct val="120000"/>
              </a:lnSpc>
            </a:pPr>
            <a:endParaRPr lang="en-US" dirty="0"/>
          </a:p>
        </p:txBody>
      </p:sp>
    </p:spTree>
    <p:extLst>
      <p:ext uri="{BB962C8B-B14F-4D97-AF65-F5344CB8AC3E}">
        <p14:creationId xmlns:p14="http://schemas.microsoft.com/office/powerpoint/2010/main" val="45901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7D87132-C462-4073-85E7-446094E0430E}"/>
              </a:ext>
            </a:extLst>
          </p:cNvPr>
          <p:cNvSpPr>
            <a:spLocks noGrp="1"/>
          </p:cNvSpPr>
          <p:nvPr>
            <p:ph type="title"/>
          </p:nvPr>
        </p:nvSpPr>
        <p:spPr>
          <a:xfrm>
            <a:off x="1982345" y="776896"/>
            <a:ext cx="9676254" cy="821928"/>
          </a:xfrm>
        </p:spPr>
        <p:txBody>
          <a:bodyPr/>
          <a:lstStyle/>
          <a:p>
            <a:r>
              <a:rPr lang="en-US" altLang="en-US" dirty="0"/>
              <a:t>Continuing Education Credits</a:t>
            </a:r>
          </a:p>
        </p:txBody>
      </p:sp>
      <p:sp>
        <p:nvSpPr>
          <p:cNvPr id="6" name="Content Placeholder 2">
            <a:extLst>
              <a:ext uri="{FF2B5EF4-FFF2-40B4-BE49-F238E27FC236}">
                <a16:creationId xmlns:a16="http://schemas.microsoft.com/office/drawing/2014/main" id="{C528DF33-3AE4-EB66-0BEC-3AB92D02DBD8}"/>
              </a:ext>
            </a:extLst>
          </p:cNvPr>
          <p:cNvSpPr txBox="1">
            <a:spLocks/>
          </p:cNvSpPr>
          <p:nvPr/>
        </p:nvSpPr>
        <p:spPr>
          <a:xfrm>
            <a:off x="685800" y="2125131"/>
            <a:ext cx="7569200" cy="3959225"/>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rPr>
              <a:t>In order for us to process your continuing education credit, you must confirm your participation in this webinar by responding to the attendance verification prompts and clicking the link to complete the Certification Process following the webinar. </a:t>
            </a:r>
          </a:p>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endPar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endParaRPr>
          </a:p>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rPr>
              <a:t>If you don’t click the link following the webinar, you will receive an email including a link to complete the Certification Process within 24 hours.</a:t>
            </a:r>
          </a:p>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endPar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endParaRPr>
          </a:p>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rPr>
              <a:t>For any assistance completing the Certification Process, call 1-877-297-2901 or email helpdesk@beaconlive.com.  For additional information about continuing education, call us at 1-800-926-7926 option 2.</a:t>
            </a:r>
          </a:p>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endPar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endParaRPr>
          </a:p>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rPr>
              <a:t>For CPE credits, attendees must participate until the end of the Q&amp;A session and respond to six prompts during the program. </a:t>
            </a:r>
          </a:p>
        </p:txBody>
      </p:sp>
      <p:sp>
        <p:nvSpPr>
          <p:cNvPr id="10" name="Content Placeholder 2">
            <a:extLst>
              <a:ext uri="{FF2B5EF4-FFF2-40B4-BE49-F238E27FC236}">
                <a16:creationId xmlns:a16="http://schemas.microsoft.com/office/drawing/2014/main" id="{2F766EFE-F1C2-54D4-2188-FCDB85AE4C48}"/>
              </a:ext>
            </a:extLst>
          </p:cNvPr>
          <p:cNvSpPr txBox="1">
            <a:spLocks/>
          </p:cNvSpPr>
          <p:nvPr/>
        </p:nvSpPr>
        <p:spPr>
          <a:xfrm>
            <a:off x="388521" y="1509307"/>
            <a:ext cx="1931988" cy="350636"/>
          </a:xfrm>
          <a:prstGeom prst="rect">
            <a:avLst/>
          </a:prstGeom>
        </p:spPr>
        <p:txBody>
          <a:bodyPr vert="horz" lIns="0" tIns="0" rIns="0" bIns="0" rtlCol="0" anchor="ctr" anchorCtr="0">
            <a:noAutofit/>
          </a:bodyPr>
          <a:lstStyle>
            <a:lvl1pPr marL="0" indent="0" algn="ctr" defTabSz="914400" rtl="0" eaLnBrk="1" latinLnBrk="0" hangingPunct="1">
              <a:lnSpc>
                <a:spcPts val="2000"/>
              </a:lnSpc>
              <a:spcBef>
                <a:spcPts val="0"/>
              </a:spcBef>
              <a:spcAft>
                <a:spcPts val="600"/>
              </a:spcAft>
              <a:buClr>
                <a:schemeClr val="accent2"/>
              </a:buClr>
              <a:buSzPct val="75000"/>
              <a:buFont typeface="Arial" panose="020B0604020202020204" pitchFamily="34" charset="0"/>
              <a:buNone/>
              <a:defRPr sz="1200" b="0" i="0" kern="1200">
                <a:solidFill>
                  <a:schemeClr val="bg1"/>
                </a:solidFill>
                <a:latin typeface="Nunito" pitchFamily="2" charset="77"/>
                <a:ea typeface="+mn-ea"/>
                <a:cs typeface="+mn-cs"/>
              </a:defRPr>
            </a:lvl1pPr>
            <a:lvl2pPr marL="457200" indent="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None/>
              <a:defRPr sz="1600" b="0" i="0" kern="1200">
                <a:solidFill>
                  <a:schemeClr val="bg2"/>
                </a:solidFill>
                <a:latin typeface="Nunito Light" pitchFamily="2" charset="77"/>
                <a:ea typeface="+mn-ea"/>
                <a:cs typeface="+mn-cs"/>
              </a:defRPr>
            </a:lvl2pPr>
            <a:lvl3pPr marL="914400" indent="0" algn="l" defTabSz="914400" rtl="0" eaLnBrk="1" latinLnBrk="0" hangingPunct="1">
              <a:lnSpc>
                <a:spcPts val="1800"/>
              </a:lnSpc>
              <a:spcBef>
                <a:spcPts val="0"/>
              </a:spcBef>
              <a:spcAft>
                <a:spcPts val="600"/>
              </a:spcAft>
              <a:buClr>
                <a:schemeClr val="accent2"/>
              </a:buClr>
              <a:buSzPct val="85000"/>
              <a:buFont typeface="System Font Regular"/>
              <a:buNone/>
              <a:defRPr sz="1400" b="0" i="0" kern="1200">
                <a:solidFill>
                  <a:schemeClr val="bg2"/>
                </a:solidFill>
                <a:latin typeface="Nunito Light" pitchFamily="2" charset="77"/>
                <a:ea typeface="+mn-ea"/>
                <a:cs typeface="+mn-cs"/>
              </a:defRPr>
            </a:lvl3pPr>
            <a:lvl4pPr marL="1371600" indent="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None/>
              <a:defRPr sz="1400" b="0" i="0" kern="1200">
                <a:solidFill>
                  <a:schemeClr val="bg2"/>
                </a:solidFill>
                <a:latin typeface="Nunito Light" pitchFamily="2" charset="77"/>
                <a:ea typeface="+mn-ea"/>
                <a:cs typeface="+mn-cs"/>
              </a:defRPr>
            </a:lvl4pPr>
            <a:lvl5pPr marL="1828800" indent="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None/>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0"/>
              </a:spcBef>
              <a:spcAft>
                <a:spcPts val="600"/>
              </a:spcAft>
              <a:buClr>
                <a:srgbClr val="FA6600"/>
              </a:buClr>
              <a:buSzPct val="75000"/>
              <a:buFont typeface="Arial" panose="020B0604020202020204" pitchFamily="34" charset="0"/>
              <a:buNone/>
              <a:tabLst/>
              <a:defRPr/>
            </a:pPr>
            <a:r>
              <a:rPr kumimoji="0" lang="en-US" altLang="en-US" sz="1200" b="0" i="0" u="none" strike="noStrike" kern="1200" cap="none" spc="0" normalizeH="0" baseline="0" noProof="0" dirty="0">
                <a:ln>
                  <a:noFill/>
                </a:ln>
                <a:solidFill>
                  <a:srgbClr val="FFFFFF"/>
                </a:solidFill>
                <a:effectLst/>
                <a:uLnTx/>
                <a:uFillTx/>
                <a:latin typeface="Nunito" pitchFamily="2" charset="77"/>
                <a:ea typeface="+mn-ea"/>
                <a:cs typeface="+mn-cs"/>
              </a:rPr>
              <a:t>For live event only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B00D-4B27-5ABE-326C-94D43AC20219}"/>
              </a:ext>
            </a:extLst>
          </p:cNvPr>
          <p:cNvSpPr>
            <a:spLocks noGrp="1"/>
          </p:cNvSpPr>
          <p:nvPr>
            <p:ph type="title"/>
          </p:nvPr>
        </p:nvSpPr>
        <p:spPr>
          <a:xfrm>
            <a:off x="838200" y="0"/>
            <a:ext cx="10515600" cy="879475"/>
          </a:xfrm>
        </p:spPr>
        <p:txBody>
          <a:bodyPr/>
          <a:lstStyle/>
          <a:p>
            <a:r>
              <a:rPr lang="en-US" dirty="0"/>
              <a:t>Bona Fide Residency Tests:  Presence Test</a:t>
            </a:r>
          </a:p>
        </p:txBody>
      </p:sp>
      <p:sp>
        <p:nvSpPr>
          <p:cNvPr id="3" name="Content Placeholder 2">
            <a:extLst>
              <a:ext uri="{FF2B5EF4-FFF2-40B4-BE49-F238E27FC236}">
                <a16:creationId xmlns:a16="http://schemas.microsoft.com/office/drawing/2014/main" id="{E35BE3E2-5FA3-E8F2-CF44-B7AE378903B5}"/>
              </a:ext>
            </a:extLst>
          </p:cNvPr>
          <p:cNvSpPr>
            <a:spLocks noGrp="1"/>
          </p:cNvSpPr>
          <p:nvPr>
            <p:ph idx="1"/>
          </p:nvPr>
        </p:nvSpPr>
        <p:spPr>
          <a:xfrm>
            <a:off x="970176" y="759456"/>
            <a:ext cx="10515600" cy="4848893"/>
          </a:xfrm>
        </p:spPr>
        <p:txBody>
          <a:bodyPr>
            <a:noAutofit/>
          </a:bodyPr>
          <a:lstStyle/>
          <a:p>
            <a:pPr marL="0" indent="0">
              <a:lnSpc>
                <a:spcPct val="120000"/>
              </a:lnSpc>
              <a:buNone/>
            </a:pPr>
            <a:r>
              <a:rPr lang="en-US" sz="2000" b="1" u="sng" dirty="0">
                <a:cs typeface="Arial" panose="020B0604020202020204" pitchFamily="34" charset="0"/>
              </a:rPr>
              <a:t>Presence Test</a:t>
            </a:r>
            <a:r>
              <a:rPr lang="en-US" sz="2000" b="1" dirty="0">
                <a:cs typeface="Arial" panose="020B0604020202020204" pitchFamily="34" charset="0"/>
              </a:rPr>
              <a:t>:  The Presence Test can be met in </a:t>
            </a:r>
            <a:r>
              <a:rPr lang="en-US" sz="2000" b="1" u="sng" dirty="0">
                <a:cs typeface="Arial" panose="020B0604020202020204" pitchFamily="34" charset="0"/>
              </a:rPr>
              <a:t>any</a:t>
            </a:r>
            <a:r>
              <a:rPr lang="en-US" sz="2000" b="1" dirty="0">
                <a:cs typeface="Arial" panose="020B0604020202020204" pitchFamily="34" charset="0"/>
              </a:rPr>
              <a:t> of five ways:</a:t>
            </a:r>
          </a:p>
          <a:p>
            <a:pPr lvl="1">
              <a:lnSpc>
                <a:spcPct val="120000"/>
              </a:lnSpc>
            </a:pPr>
            <a:r>
              <a:rPr lang="en-US" b="1" dirty="0">
                <a:cs typeface="Arial" panose="020B0604020202020204" pitchFamily="34" charset="0"/>
              </a:rPr>
              <a:t>The individual is present in Puerto Rico (“PR”) at least 183 days during the taxable year;</a:t>
            </a:r>
          </a:p>
          <a:p>
            <a:pPr lvl="1">
              <a:lnSpc>
                <a:spcPct val="120000"/>
              </a:lnSpc>
            </a:pPr>
            <a:r>
              <a:rPr lang="en-US" b="1" dirty="0">
                <a:cs typeface="Arial" panose="020B0604020202020204" pitchFamily="34" charset="0"/>
              </a:rPr>
              <a:t>The individual is present in PR a minimum of 549 days during the 3-year period that includes the current taxable year and the two preceding taxable years, as long as the individual is also present in PR for a minimum of 60 day during each year of the 3-year period;</a:t>
            </a:r>
          </a:p>
          <a:p>
            <a:pPr lvl="1">
              <a:lnSpc>
                <a:spcPct val="120000"/>
              </a:lnSpc>
            </a:pPr>
            <a:r>
              <a:rPr lang="en-US" b="1" dirty="0">
                <a:cs typeface="Arial" panose="020B0604020202020204" pitchFamily="34" charset="0"/>
              </a:rPr>
              <a:t>The individual’s presence in the United States (“US”) does not exceed of 90 days during the taxable year;</a:t>
            </a:r>
          </a:p>
          <a:p>
            <a:pPr lvl="1">
              <a:lnSpc>
                <a:spcPct val="120000"/>
              </a:lnSpc>
            </a:pPr>
            <a:r>
              <a:rPr lang="en-US" b="1" dirty="0">
                <a:cs typeface="Arial" panose="020B0604020202020204" pitchFamily="34" charset="0"/>
              </a:rPr>
              <a:t>The individual generates no “earned income” from sources within the US (i.e., compensation for labor or personal services rendered by the individual in the US in excess of $3,000), and is present in Puerto Rico for more days than in the US; or</a:t>
            </a:r>
          </a:p>
          <a:p>
            <a:pPr lvl="1">
              <a:lnSpc>
                <a:spcPct val="120000"/>
              </a:lnSpc>
            </a:pPr>
            <a:r>
              <a:rPr lang="en-US" b="1" dirty="0">
                <a:cs typeface="Arial" panose="020B0604020202020204" pitchFamily="34" charset="0"/>
              </a:rPr>
              <a:t>The individual has “no significant connection” to the US.</a:t>
            </a:r>
            <a:endParaRPr lang="en-US" b="1" dirty="0"/>
          </a:p>
        </p:txBody>
      </p:sp>
    </p:spTree>
    <p:extLst>
      <p:ext uri="{BB962C8B-B14F-4D97-AF65-F5344CB8AC3E}">
        <p14:creationId xmlns:p14="http://schemas.microsoft.com/office/powerpoint/2010/main" val="314596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2FB0-1601-B21B-4989-2931BDF9C957}"/>
              </a:ext>
            </a:extLst>
          </p:cNvPr>
          <p:cNvSpPr>
            <a:spLocks noGrp="1"/>
          </p:cNvSpPr>
          <p:nvPr>
            <p:ph type="title"/>
          </p:nvPr>
        </p:nvSpPr>
        <p:spPr/>
        <p:txBody>
          <a:bodyPr/>
          <a:lstStyle/>
          <a:p>
            <a:r>
              <a:rPr lang="en-US" dirty="0"/>
              <a:t>Presence Test: Counting Puerto Rico Days</a:t>
            </a:r>
          </a:p>
        </p:txBody>
      </p:sp>
      <p:sp>
        <p:nvSpPr>
          <p:cNvPr id="3" name="Content Placeholder 2">
            <a:extLst>
              <a:ext uri="{FF2B5EF4-FFF2-40B4-BE49-F238E27FC236}">
                <a16:creationId xmlns:a16="http://schemas.microsoft.com/office/drawing/2014/main" id="{FE1598BA-6F9F-3E62-7D6B-2A676AE3DC4B}"/>
              </a:ext>
            </a:extLst>
          </p:cNvPr>
          <p:cNvSpPr>
            <a:spLocks noGrp="1"/>
          </p:cNvSpPr>
          <p:nvPr>
            <p:ph idx="1"/>
          </p:nvPr>
        </p:nvSpPr>
        <p:spPr>
          <a:xfrm>
            <a:off x="838200" y="1120681"/>
            <a:ext cx="10515600" cy="4848893"/>
          </a:xfrm>
        </p:spPr>
        <p:txBody>
          <a:bodyPr>
            <a:noAutofit/>
          </a:bodyPr>
          <a:lstStyle/>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Physical presence in Puerto Rico for any length of time during a given day counts as a “day” in PR</a:t>
            </a:r>
          </a:p>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Physical presence in the US for any length of time during a given day counts as a “day” in the US, except that if on the same day the individual is also present in PR, the presence in the US does not count as a day of presence in the US</a:t>
            </a:r>
          </a:p>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Any day that an individual is outside PR to receive or to accompany a parent, spouse or child who is receiving “qualified medical treatment” (in-patient care in a hospital or hospice) will be considered as a “day of presence” in PR</a:t>
            </a:r>
          </a:p>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Any day during a 14-day period within which an individual is outside PR because he/she has left or is unable to return due to a major disaster (i.e. FEMA/Presidential declaration State of Disaster) will be considered as a “day of presence” in PR</a:t>
            </a:r>
          </a:p>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Days spent in transit between two points outside of the US do not count as a day in the US, so long as the presence in the US is less than 24 hours</a:t>
            </a:r>
          </a:p>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Days in the US as a student (as defined in US-IRC §152(f)(2)) do not count as “days of presence” in the US</a:t>
            </a:r>
          </a:p>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Days in the US serving as an elective representative of PR, or as a full time elected or appointed official or employee of the PR Government, do not count as “days of presence” in the US</a:t>
            </a:r>
          </a:p>
          <a:p>
            <a:pPr lvl="1">
              <a:lnSpc>
                <a:spcPct val="120000"/>
              </a:lnSpc>
            </a:pPr>
            <a:r>
              <a:rPr lang="en-US" sz="1400" b="1" dirty="0">
                <a:solidFill>
                  <a:schemeClr val="tx1">
                    <a:lumMod val="85000"/>
                    <a:lumOff val="15000"/>
                  </a:schemeClr>
                </a:solidFill>
                <a:ea typeface="Calibri" panose="020F0502020204030204" pitchFamily="34" charset="0"/>
                <a:cs typeface="Arial" panose="020B0604020202020204" pitchFamily="34" charset="0"/>
              </a:rPr>
              <a:t>Physical presence in PR and in another US possession (i.e., US Virgin Islands) on the same day, count as a “day of presence” in PR if the tax home of the individual is in PR</a:t>
            </a:r>
            <a:endParaRPr lang="en-US" sz="1400" b="1" dirty="0"/>
          </a:p>
        </p:txBody>
      </p:sp>
    </p:spTree>
    <p:extLst>
      <p:ext uri="{BB962C8B-B14F-4D97-AF65-F5344CB8AC3E}">
        <p14:creationId xmlns:p14="http://schemas.microsoft.com/office/powerpoint/2010/main" val="218908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D814-3776-FE9A-1477-0BFAAC936E67}"/>
              </a:ext>
            </a:extLst>
          </p:cNvPr>
          <p:cNvSpPr>
            <a:spLocks noGrp="1"/>
          </p:cNvSpPr>
          <p:nvPr>
            <p:ph type="title"/>
          </p:nvPr>
        </p:nvSpPr>
        <p:spPr/>
        <p:txBody>
          <a:bodyPr/>
          <a:lstStyle/>
          <a:p>
            <a:r>
              <a:rPr lang="en-US" dirty="0"/>
              <a:t>Bona Fide Residency Tests:  Tax Home Test</a:t>
            </a:r>
          </a:p>
        </p:txBody>
      </p:sp>
      <p:sp>
        <p:nvSpPr>
          <p:cNvPr id="3" name="Content Placeholder 2">
            <a:extLst>
              <a:ext uri="{FF2B5EF4-FFF2-40B4-BE49-F238E27FC236}">
                <a16:creationId xmlns:a16="http://schemas.microsoft.com/office/drawing/2014/main" id="{63312A65-8750-C5FE-0847-084441E7CB57}"/>
              </a:ext>
            </a:extLst>
          </p:cNvPr>
          <p:cNvSpPr>
            <a:spLocks noGrp="1"/>
          </p:cNvSpPr>
          <p:nvPr>
            <p:ph idx="1"/>
          </p:nvPr>
        </p:nvSpPr>
        <p:spPr/>
        <p:txBody>
          <a:bodyPr>
            <a:normAutofit/>
          </a:bodyPr>
          <a:lstStyle/>
          <a:p>
            <a:pPr marL="0" indent="0">
              <a:buNone/>
            </a:pPr>
            <a:r>
              <a:rPr lang="en-US" b="1" u="sng" dirty="0">
                <a:solidFill>
                  <a:srgbClr val="262626"/>
                </a:solidFill>
                <a:ea typeface="Calibri" panose="020F0502020204030204" pitchFamily="34" charset="0"/>
              </a:rPr>
              <a:t>Tax Home Test</a:t>
            </a:r>
            <a:r>
              <a:rPr lang="en-US" b="1" dirty="0">
                <a:solidFill>
                  <a:srgbClr val="262626"/>
                </a:solidFill>
                <a:ea typeface="Calibri" panose="020F0502020204030204" pitchFamily="34" charset="0"/>
              </a:rPr>
              <a:t>:  This test is met if the individual does not have a tax home outside Puerto Rico for any part of the taxable year. </a:t>
            </a:r>
            <a:endParaRPr lang="en-US" b="1" dirty="0">
              <a:solidFill>
                <a:srgbClr val="262626"/>
              </a:solidFill>
              <a:ea typeface="Calibri" panose="020F0502020204030204" pitchFamily="34" charset="0"/>
              <a:cs typeface="Times New Roman" panose="02020603050405020304" pitchFamily="18" charset="0"/>
            </a:endParaRPr>
          </a:p>
          <a:p>
            <a:pPr lvl="1"/>
            <a:r>
              <a:rPr lang="en-US" sz="2400" b="1" dirty="0">
                <a:solidFill>
                  <a:srgbClr val="262626"/>
                </a:solidFill>
                <a:ea typeface="Calibri" panose="020F0502020204030204" pitchFamily="34" charset="0"/>
                <a:cs typeface="Arial" panose="020B0604020202020204" pitchFamily="34" charset="0"/>
              </a:rPr>
              <a:t>A person’s “tax home” is that individual’s regular or principal place of business that is claimed by the taxpayer for purposes of determining income tax deductions for traveling expenses while away from home in the pursuit of a trade or business.  </a:t>
            </a:r>
          </a:p>
          <a:p>
            <a:pPr lvl="1"/>
            <a:r>
              <a:rPr lang="en-US" sz="2400" b="1" dirty="0">
                <a:solidFill>
                  <a:srgbClr val="262626"/>
                </a:solidFill>
                <a:ea typeface="Calibri" panose="020F0502020204030204" pitchFamily="34" charset="0"/>
                <a:cs typeface="Arial" panose="020B0604020202020204" pitchFamily="34" charset="0"/>
              </a:rPr>
              <a:t>If the individual does not have a regular or principal place of business—because the individual is not engaged in a trade or business or does not conduct it at any principal place—then the tax home is the individual’s regular place of abode in a real and substantial sense.</a:t>
            </a:r>
            <a:endParaRPr lang="en-US" sz="2400" b="1" dirty="0"/>
          </a:p>
        </p:txBody>
      </p:sp>
    </p:spTree>
    <p:extLst>
      <p:ext uri="{BB962C8B-B14F-4D97-AF65-F5344CB8AC3E}">
        <p14:creationId xmlns:p14="http://schemas.microsoft.com/office/powerpoint/2010/main" val="292913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382FE-51D6-5516-5B49-B8123288F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90F0C-10ED-282D-3442-C271001CBECC}"/>
              </a:ext>
            </a:extLst>
          </p:cNvPr>
          <p:cNvSpPr>
            <a:spLocks noGrp="1"/>
          </p:cNvSpPr>
          <p:nvPr>
            <p:ph type="title"/>
          </p:nvPr>
        </p:nvSpPr>
        <p:spPr>
          <a:xfrm>
            <a:off x="838200" y="2665266"/>
            <a:ext cx="10515600" cy="879475"/>
          </a:xfrm>
        </p:spPr>
        <p:txBody>
          <a:bodyPr>
            <a:noAutofit/>
          </a:bodyPr>
          <a:lstStyle/>
          <a:p>
            <a:pPr algn="ctr"/>
            <a:r>
              <a:rPr lang="en-US" sz="8000" b="1" dirty="0"/>
              <a:t>The Tax Home &amp; Closer Connection Exception for Foreign Persons</a:t>
            </a:r>
          </a:p>
        </p:txBody>
      </p:sp>
    </p:spTree>
    <p:extLst>
      <p:ext uri="{BB962C8B-B14F-4D97-AF65-F5344CB8AC3E}">
        <p14:creationId xmlns:p14="http://schemas.microsoft.com/office/powerpoint/2010/main" val="17856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EBDE29-44C0-457E-BE69-61332BAF149C}"/>
              </a:ext>
            </a:extLst>
          </p:cNvPr>
          <p:cNvSpPr>
            <a:spLocks noGrp="1"/>
          </p:cNvSpPr>
          <p:nvPr>
            <p:ph type="body" sz="quarter" idx="10"/>
          </p:nvPr>
        </p:nvSpPr>
        <p:spPr>
          <a:xfrm>
            <a:off x="998400" y="1330125"/>
            <a:ext cx="10195200" cy="5061247"/>
          </a:xfrm>
        </p:spPr>
        <p:txBody>
          <a:bodyPr>
            <a:normAutofit/>
          </a:bodyPr>
          <a:lstStyle/>
          <a:p>
            <a:r>
              <a:rPr lang="en-US" sz="3200" b="1" dirty="0"/>
              <a:t>An individual is not treated as meeting SPT with respect to any current year if 3 requirements are met:</a:t>
            </a:r>
          </a:p>
          <a:p>
            <a:pPr lvl="2"/>
            <a:r>
              <a:rPr lang="en-US" sz="3200" b="1" dirty="0"/>
              <a:t>The individual is present in the United States on fewer than 183 days during the current year, and</a:t>
            </a:r>
          </a:p>
          <a:p>
            <a:pPr lvl="2"/>
            <a:r>
              <a:rPr lang="en-US" sz="3200" b="1" dirty="0"/>
              <a:t>It is established that for the current year such individual: </a:t>
            </a:r>
          </a:p>
          <a:p>
            <a:pPr lvl="3"/>
            <a:r>
              <a:rPr lang="en-US" sz="3200" b="1" dirty="0"/>
              <a:t>has a tax home in a foreign country, and</a:t>
            </a:r>
          </a:p>
          <a:p>
            <a:pPr lvl="3"/>
            <a:r>
              <a:rPr lang="en-US" sz="3200" b="1" dirty="0"/>
              <a:t>has a closer connection to such foreign country than to the United States</a:t>
            </a:r>
          </a:p>
          <a:p>
            <a:pPr lvl="2"/>
            <a:endParaRPr lang="en-US" sz="3200" b="1" dirty="0"/>
          </a:p>
          <a:p>
            <a:pPr lvl="2"/>
            <a:endParaRPr lang="en-US" sz="1600" dirty="0"/>
          </a:p>
          <a:p>
            <a:pPr lvl="2"/>
            <a:endParaRPr lang="en-US" sz="1600" dirty="0"/>
          </a:p>
          <a:p>
            <a:pPr marL="914400" lvl="2" indent="0">
              <a:buNone/>
            </a:pPr>
            <a:endParaRPr lang="en-US" sz="1600" dirty="0"/>
          </a:p>
        </p:txBody>
      </p:sp>
      <p:sp>
        <p:nvSpPr>
          <p:cNvPr id="2" name="Title 1">
            <a:extLst>
              <a:ext uri="{FF2B5EF4-FFF2-40B4-BE49-F238E27FC236}">
                <a16:creationId xmlns:a16="http://schemas.microsoft.com/office/drawing/2014/main" id="{B1958A9F-E926-4E46-85EA-222D7AF560EB}"/>
              </a:ext>
            </a:extLst>
          </p:cNvPr>
          <p:cNvSpPr>
            <a:spLocks noGrp="1"/>
          </p:cNvSpPr>
          <p:nvPr>
            <p:ph type="title"/>
          </p:nvPr>
        </p:nvSpPr>
        <p:spPr>
          <a:xfrm>
            <a:off x="0" y="4563"/>
            <a:ext cx="12192000" cy="1325563"/>
          </a:xfrm>
        </p:spPr>
        <p:txBody>
          <a:bodyPr/>
          <a:lstStyle/>
          <a:p>
            <a:r>
              <a:rPr lang="en-GB" b="1" dirty="0"/>
              <a:t>Closer connection exception (CCE) for Foreign Persons</a:t>
            </a:r>
          </a:p>
        </p:txBody>
      </p:sp>
    </p:spTree>
    <p:extLst>
      <p:ext uri="{BB962C8B-B14F-4D97-AF65-F5344CB8AC3E}">
        <p14:creationId xmlns:p14="http://schemas.microsoft.com/office/powerpoint/2010/main" val="365749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44FAC-56F2-49F1-9E2B-9A9871056A07}"/>
              </a:ext>
            </a:extLst>
          </p:cNvPr>
          <p:cNvSpPr>
            <a:spLocks noGrp="1"/>
          </p:cNvSpPr>
          <p:nvPr>
            <p:ph type="body" sz="quarter" idx="10"/>
          </p:nvPr>
        </p:nvSpPr>
        <p:spPr>
          <a:xfrm>
            <a:off x="303229" y="1019040"/>
            <a:ext cx="11585542" cy="5438321"/>
          </a:xfrm>
        </p:spPr>
        <p:txBody>
          <a:bodyPr>
            <a:normAutofit fontScale="92500" lnSpcReduction="20000"/>
          </a:bodyPr>
          <a:lstStyle/>
          <a:p>
            <a:pPr lvl="1"/>
            <a:r>
              <a:rPr lang="en-US" sz="2200" b="1" dirty="0"/>
              <a:t>“The term “tax home” means, with respect to any individual, such individual's home for purposes of section 162(a)(2) (relating to traveling expenses while away from home).” </a:t>
            </a:r>
          </a:p>
          <a:p>
            <a:pPr lvl="1"/>
            <a:endParaRPr lang="en-US" sz="2200" b="1" dirty="0"/>
          </a:p>
          <a:p>
            <a:pPr lvl="1"/>
            <a:r>
              <a:rPr lang="en-US" sz="2200" b="1" dirty="0"/>
              <a:t>“[A]n individual's tax home is considered to be located at the individual's regular or principal (if more than one regular) place of business.”</a:t>
            </a:r>
          </a:p>
          <a:p>
            <a:pPr lvl="1"/>
            <a:r>
              <a:rPr lang="en-US" sz="2200" b="1" dirty="0"/>
              <a:t>Generally, the city/metropolitan area of an individual’s regular work or post of duty</a:t>
            </a:r>
          </a:p>
          <a:p>
            <a:pPr lvl="2"/>
            <a:r>
              <a:rPr lang="en-US" sz="2200" b="1" dirty="0"/>
              <a:t>Not necessarily the location of one’s personal principal residence</a:t>
            </a:r>
          </a:p>
          <a:p>
            <a:pPr lvl="2"/>
            <a:r>
              <a:rPr lang="en-US" sz="2200" b="1" dirty="0"/>
              <a:t>Facts and circumstances analysis:</a:t>
            </a:r>
          </a:p>
          <a:p>
            <a:pPr lvl="3"/>
            <a:r>
              <a:rPr lang="en-US" sz="2200" b="1" dirty="0"/>
              <a:t>Total time spent at each location</a:t>
            </a:r>
          </a:p>
          <a:p>
            <a:pPr lvl="3"/>
            <a:r>
              <a:rPr lang="en-US" sz="2200" b="1" dirty="0"/>
              <a:t>Level of business activity at each location with consideration for:</a:t>
            </a:r>
          </a:p>
          <a:p>
            <a:pPr lvl="4"/>
            <a:r>
              <a:rPr lang="en-US" sz="2200" b="1" dirty="0"/>
              <a:t>Financial return, and</a:t>
            </a:r>
          </a:p>
          <a:p>
            <a:pPr lvl="4"/>
            <a:r>
              <a:rPr lang="en-US" sz="2200" b="1" dirty="0"/>
              <a:t>Performance of administrative and managerial tasks</a:t>
            </a:r>
          </a:p>
          <a:p>
            <a:pPr lvl="3"/>
            <a:r>
              <a:rPr lang="en-US" sz="2200" b="1" dirty="0"/>
              <a:t>Whether the location is temporary or permanent</a:t>
            </a:r>
          </a:p>
          <a:p>
            <a:pPr lvl="4"/>
            <a:r>
              <a:rPr lang="en-US" sz="2200" b="1" dirty="0"/>
              <a:t>Reasonably expected to be for one year or less, and lasts for one year or less</a:t>
            </a:r>
          </a:p>
          <a:p>
            <a:pPr lvl="1"/>
            <a:endParaRPr lang="en-US" sz="2200" b="1" dirty="0"/>
          </a:p>
          <a:p>
            <a:pPr lvl="1"/>
            <a:r>
              <a:rPr lang="en-US" sz="2200" b="1" dirty="0"/>
              <a:t>“If the individual has no regular or principal place of business because of the nature of the business, or because the individual is not engaged in carrying on any trade or business within the meaning of section 162(a), then the individual's tax home is the individual's regular place of abode in a real and substantial sense”</a:t>
            </a:r>
          </a:p>
          <a:p>
            <a:pPr lvl="1"/>
            <a:endParaRPr lang="en-US" sz="2200" b="1" dirty="0"/>
          </a:p>
          <a:p>
            <a:pPr lvl="1"/>
            <a:endParaRPr lang="en-US" sz="2200" b="1" dirty="0"/>
          </a:p>
          <a:p>
            <a:endParaRPr lang="en-US" sz="2200" b="1" dirty="0"/>
          </a:p>
          <a:p>
            <a:endParaRPr lang="en-US" sz="1600" dirty="0"/>
          </a:p>
        </p:txBody>
      </p:sp>
      <p:sp>
        <p:nvSpPr>
          <p:cNvPr id="3" name="Title 2">
            <a:extLst>
              <a:ext uri="{FF2B5EF4-FFF2-40B4-BE49-F238E27FC236}">
                <a16:creationId xmlns:a16="http://schemas.microsoft.com/office/drawing/2014/main" id="{F60B29AE-D5F0-44B2-B8BF-E6EC4F7A3E82}"/>
              </a:ext>
            </a:extLst>
          </p:cNvPr>
          <p:cNvSpPr>
            <a:spLocks noGrp="1"/>
          </p:cNvSpPr>
          <p:nvPr>
            <p:ph type="title"/>
          </p:nvPr>
        </p:nvSpPr>
        <p:spPr>
          <a:xfrm>
            <a:off x="838200" y="4563"/>
            <a:ext cx="10515600" cy="1325563"/>
          </a:xfrm>
        </p:spPr>
        <p:txBody>
          <a:bodyPr/>
          <a:lstStyle/>
          <a:p>
            <a:pPr algn="ctr"/>
            <a:r>
              <a:rPr lang="en-US" b="1" dirty="0"/>
              <a:t>Tax “Home” Is a Misnomer</a:t>
            </a:r>
          </a:p>
        </p:txBody>
      </p:sp>
    </p:spTree>
    <p:extLst>
      <p:ext uri="{BB962C8B-B14F-4D97-AF65-F5344CB8AC3E}">
        <p14:creationId xmlns:p14="http://schemas.microsoft.com/office/powerpoint/2010/main" val="1159668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44FAC-56F2-49F1-9E2B-9A9871056A07}"/>
              </a:ext>
            </a:extLst>
          </p:cNvPr>
          <p:cNvSpPr>
            <a:spLocks noGrp="1"/>
          </p:cNvSpPr>
          <p:nvPr>
            <p:ph type="body" sz="quarter" idx="10"/>
          </p:nvPr>
        </p:nvSpPr>
        <p:spPr>
          <a:xfrm>
            <a:off x="998400" y="1207576"/>
            <a:ext cx="10195200" cy="5080101"/>
          </a:xfrm>
        </p:spPr>
        <p:txBody>
          <a:bodyPr>
            <a:normAutofit/>
          </a:bodyPr>
          <a:lstStyle/>
          <a:p>
            <a:r>
              <a:rPr lang="en-US" sz="2400" b="1" dirty="0"/>
              <a:t>Regular place of abode in a real and substantial sense</a:t>
            </a:r>
          </a:p>
          <a:p>
            <a:pPr lvl="1"/>
            <a:r>
              <a:rPr lang="en-US" b="1" dirty="0"/>
              <a:t>Facts and circumstances determination, IRS considers 3 objective factors:</a:t>
            </a:r>
          </a:p>
          <a:p>
            <a:pPr marL="342900" lvl="2" indent="-342900">
              <a:buFont typeface="+mj-lt"/>
              <a:buAutoNum type="arabicParenR"/>
            </a:pPr>
            <a:r>
              <a:rPr lang="en-US" sz="2400" b="1" dirty="0"/>
              <a:t>Whether the taxpayer performs a portion of his business in the vicinity of his claimed abode and uses such abode (for purposes of his lodging) while performing such business there;</a:t>
            </a:r>
          </a:p>
          <a:p>
            <a:pPr marL="342900" lvl="2" indent="-342900">
              <a:buFont typeface="+mj-lt"/>
              <a:buAutoNum type="arabicParenR"/>
            </a:pPr>
            <a:r>
              <a:rPr lang="en-US" sz="2400" b="1" dirty="0"/>
              <a:t>Whether the taxpayers living expenses incurred at his claimed abode are duplicated because his business requires him to be away therefrom; and</a:t>
            </a:r>
          </a:p>
          <a:p>
            <a:pPr marL="342900" lvl="2" indent="-342900">
              <a:buFont typeface="+mj-lt"/>
              <a:buAutoNum type="arabicParenR"/>
            </a:pPr>
            <a:r>
              <a:rPr lang="en-US" sz="2400" b="1" dirty="0"/>
              <a:t>Whether the taxpayer:</a:t>
            </a:r>
          </a:p>
          <a:p>
            <a:pPr marL="478632" lvl="3" indent="-342900">
              <a:buFont typeface="+mj-lt"/>
              <a:buAutoNum type="alphaLcParenR"/>
            </a:pPr>
            <a:r>
              <a:rPr lang="en-US" sz="2400" b="1" dirty="0"/>
              <a:t>has not abandoned the vicinity in which his historical place of lodging and his claimed abode are both located,</a:t>
            </a:r>
          </a:p>
          <a:p>
            <a:pPr marL="478632" lvl="3" indent="-342900">
              <a:buFont typeface="+mj-lt"/>
              <a:buAutoNum type="alphaLcParenR"/>
            </a:pPr>
            <a:r>
              <a:rPr lang="en-US" sz="2400" b="1" dirty="0"/>
              <a:t>has a member or members of his family (marital or lineal only) currently residing at his claimed abode, or </a:t>
            </a:r>
          </a:p>
          <a:p>
            <a:pPr marL="478632" lvl="3" indent="-342900">
              <a:buFont typeface="+mj-lt"/>
              <a:buAutoNum type="alphaLcParenR"/>
            </a:pPr>
            <a:r>
              <a:rPr lang="en-US" sz="2400" b="1" dirty="0"/>
              <a:t>uses his claimed abode frequently for purposes of his lodging.</a:t>
            </a:r>
          </a:p>
          <a:p>
            <a:pPr lvl="1"/>
            <a:endParaRPr lang="en-US" sz="1600" dirty="0"/>
          </a:p>
        </p:txBody>
      </p:sp>
      <p:sp>
        <p:nvSpPr>
          <p:cNvPr id="3" name="Title 2">
            <a:extLst>
              <a:ext uri="{FF2B5EF4-FFF2-40B4-BE49-F238E27FC236}">
                <a16:creationId xmlns:a16="http://schemas.microsoft.com/office/drawing/2014/main" id="{F60B29AE-D5F0-44B2-B8BF-E6EC4F7A3E82}"/>
              </a:ext>
            </a:extLst>
          </p:cNvPr>
          <p:cNvSpPr>
            <a:spLocks noGrp="1"/>
          </p:cNvSpPr>
          <p:nvPr>
            <p:ph type="title"/>
          </p:nvPr>
        </p:nvSpPr>
        <p:spPr>
          <a:xfrm>
            <a:off x="838200" y="0"/>
            <a:ext cx="10515600" cy="1325563"/>
          </a:xfrm>
        </p:spPr>
        <p:txBody>
          <a:bodyPr>
            <a:normAutofit/>
          </a:bodyPr>
          <a:lstStyle/>
          <a:p>
            <a:pPr algn="ctr"/>
            <a:r>
              <a:rPr lang="en-US" sz="6600" b="1" dirty="0"/>
              <a:t>Tax Home Factors</a:t>
            </a:r>
          </a:p>
        </p:txBody>
      </p:sp>
    </p:spTree>
    <p:extLst>
      <p:ext uri="{BB962C8B-B14F-4D97-AF65-F5344CB8AC3E}">
        <p14:creationId xmlns:p14="http://schemas.microsoft.com/office/powerpoint/2010/main" val="4078790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CE3D4D-BA8D-4EBE-BF6F-B49C6D5B6DEE}"/>
              </a:ext>
            </a:extLst>
          </p:cNvPr>
          <p:cNvSpPr>
            <a:spLocks noGrp="1"/>
          </p:cNvSpPr>
          <p:nvPr>
            <p:ph type="body" sz="quarter" idx="10"/>
          </p:nvPr>
        </p:nvSpPr>
        <p:spPr/>
        <p:txBody>
          <a:bodyPr/>
          <a:lstStyle/>
          <a:p>
            <a:pPr lvl="1"/>
            <a:r>
              <a:rPr lang="en-US" sz="2800" b="1" dirty="0"/>
              <a:t>Tax home maintained by individual must be in existence for entire current year</a:t>
            </a:r>
          </a:p>
          <a:p>
            <a:pPr lvl="2"/>
            <a:r>
              <a:rPr lang="en-US" sz="2800" b="1" dirty="0"/>
              <a:t>CCE not available in year tax home shifts to United States</a:t>
            </a:r>
          </a:p>
          <a:p>
            <a:pPr lvl="3"/>
            <a:r>
              <a:rPr lang="en-US" sz="2800" b="1" dirty="0"/>
              <a:t>Example: Individual comes to U.S. to begin a work assignment expected to exceed 12-months, tax home shifts to U.S. in arrival year, so CCE not available</a:t>
            </a:r>
          </a:p>
          <a:p>
            <a:pPr lvl="1"/>
            <a:endParaRPr lang="en-US" sz="2800" b="1" dirty="0"/>
          </a:p>
          <a:p>
            <a:pPr lvl="1"/>
            <a:r>
              <a:rPr lang="en-US" sz="2800" b="1" dirty="0"/>
              <a:t>Must be located in the same country for which the individual is claiming to have the closer connection</a:t>
            </a:r>
          </a:p>
          <a:p>
            <a:pPr lvl="1"/>
            <a:endParaRPr lang="en-US" sz="2800" b="1"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p:txBody>
      </p:sp>
      <p:sp>
        <p:nvSpPr>
          <p:cNvPr id="3" name="Title 2">
            <a:extLst>
              <a:ext uri="{FF2B5EF4-FFF2-40B4-BE49-F238E27FC236}">
                <a16:creationId xmlns:a16="http://schemas.microsoft.com/office/drawing/2014/main" id="{30BAA666-D470-4FE8-8335-A41C52F58C02}"/>
              </a:ext>
            </a:extLst>
          </p:cNvPr>
          <p:cNvSpPr>
            <a:spLocks noGrp="1"/>
          </p:cNvSpPr>
          <p:nvPr>
            <p:ph type="title"/>
          </p:nvPr>
        </p:nvSpPr>
        <p:spPr>
          <a:xfrm>
            <a:off x="913614" y="4563"/>
            <a:ext cx="10515600" cy="1325563"/>
          </a:xfrm>
        </p:spPr>
        <p:txBody>
          <a:bodyPr>
            <a:normAutofit/>
          </a:bodyPr>
          <a:lstStyle/>
          <a:p>
            <a:pPr algn="ctr"/>
            <a:r>
              <a:rPr lang="en-US" sz="6600" b="1" dirty="0"/>
              <a:t>Other Tax Home Requirements</a:t>
            </a:r>
          </a:p>
        </p:txBody>
      </p:sp>
    </p:spTree>
    <p:extLst>
      <p:ext uri="{BB962C8B-B14F-4D97-AF65-F5344CB8AC3E}">
        <p14:creationId xmlns:p14="http://schemas.microsoft.com/office/powerpoint/2010/main" val="1260427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1B920B-E493-4AC9-B467-24B14F26ADE1}"/>
              </a:ext>
            </a:extLst>
          </p:cNvPr>
          <p:cNvSpPr>
            <a:spLocks noGrp="1"/>
          </p:cNvSpPr>
          <p:nvPr>
            <p:ph type="body" sz="quarter" idx="10"/>
          </p:nvPr>
        </p:nvSpPr>
        <p:spPr/>
        <p:txBody>
          <a:bodyPr/>
          <a:lstStyle/>
          <a:p>
            <a:r>
              <a:rPr lang="en-US" sz="2000" b="1" dirty="0"/>
              <a:t>Must establish that the individual has maintained more significant contacts with a foreign country than with the United States</a:t>
            </a:r>
          </a:p>
          <a:p>
            <a:pPr lvl="1"/>
            <a:r>
              <a:rPr lang="en-US" sz="2000" b="1" dirty="0"/>
              <a:t> Facts and circumstances determination, regulations provide a non-exhaustive list of considerations:</a:t>
            </a:r>
          </a:p>
          <a:p>
            <a:pPr marL="171450" lvl="1" indent="-171450"/>
            <a:r>
              <a:rPr lang="en-US" sz="2000" b="1" dirty="0"/>
              <a:t>The location of: </a:t>
            </a:r>
          </a:p>
          <a:p>
            <a:pPr marL="307181" lvl="2" indent="-171450"/>
            <a:r>
              <a:rPr lang="en-US" b="1" dirty="0"/>
              <a:t>the individual's permanent home; </a:t>
            </a:r>
          </a:p>
          <a:p>
            <a:pPr marL="442913" lvl="3" indent="-171450"/>
            <a:r>
              <a:rPr lang="en-US" sz="2000" b="1" dirty="0"/>
              <a:t>house, an apartment, or a furnished room</a:t>
            </a:r>
          </a:p>
          <a:p>
            <a:pPr marL="442913" lvl="3" indent="-171450"/>
            <a:r>
              <a:rPr lang="en-US" sz="2000" b="1" dirty="0"/>
              <a:t>owned or rented by the alien individual</a:t>
            </a:r>
          </a:p>
          <a:p>
            <a:pPr marL="442913" lvl="3" indent="-171450"/>
            <a:r>
              <a:rPr lang="en-US" sz="2000" b="1" dirty="0"/>
              <a:t>dwelling must be available at all times, continuously, and not solely for stays of short duration</a:t>
            </a:r>
          </a:p>
          <a:p>
            <a:pPr marL="442913" lvl="3" indent="-171450"/>
            <a:endParaRPr lang="en-US" sz="2000" b="1" dirty="0"/>
          </a:p>
          <a:p>
            <a:pPr marL="307181" lvl="2" indent="-171450"/>
            <a:r>
              <a:rPr lang="en-US" b="1" dirty="0"/>
              <a:t>the individual's family; </a:t>
            </a:r>
          </a:p>
          <a:p>
            <a:pPr marL="442913" lvl="3" indent="-171450"/>
            <a:r>
              <a:rPr lang="en-US" sz="2000" b="1" dirty="0"/>
              <a:t>regulations do not define whether “family” is limited to immediate family, but more weight likely granted to location of immediate versus extended</a:t>
            </a:r>
          </a:p>
          <a:p>
            <a:pPr marL="171450" indent="-171450"/>
            <a:endParaRPr lang="en-US" sz="2000" b="1" dirty="0"/>
          </a:p>
          <a:p>
            <a:pPr marL="442913" lvl="3" indent="-171450"/>
            <a:endParaRPr lang="en-US" sz="1400" dirty="0"/>
          </a:p>
        </p:txBody>
      </p:sp>
      <p:sp>
        <p:nvSpPr>
          <p:cNvPr id="3" name="Title 2">
            <a:extLst>
              <a:ext uri="{FF2B5EF4-FFF2-40B4-BE49-F238E27FC236}">
                <a16:creationId xmlns:a16="http://schemas.microsoft.com/office/drawing/2014/main" id="{01AF3DD1-608C-4DC7-B8D7-8960902768DE}"/>
              </a:ext>
            </a:extLst>
          </p:cNvPr>
          <p:cNvSpPr>
            <a:spLocks noGrp="1"/>
          </p:cNvSpPr>
          <p:nvPr>
            <p:ph type="title"/>
          </p:nvPr>
        </p:nvSpPr>
        <p:spPr>
          <a:xfrm>
            <a:off x="838200" y="4563"/>
            <a:ext cx="10515600" cy="1325563"/>
          </a:xfrm>
        </p:spPr>
        <p:txBody>
          <a:bodyPr>
            <a:normAutofit/>
          </a:bodyPr>
          <a:lstStyle/>
          <a:p>
            <a:r>
              <a:rPr lang="en-US" sz="5400" b="1" dirty="0"/>
              <a:t>When Is There a Closer Connection?</a:t>
            </a:r>
          </a:p>
        </p:txBody>
      </p:sp>
    </p:spTree>
    <p:extLst>
      <p:ext uri="{BB962C8B-B14F-4D97-AF65-F5344CB8AC3E}">
        <p14:creationId xmlns:p14="http://schemas.microsoft.com/office/powerpoint/2010/main" val="378253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1B920B-E493-4AC9-B467-24B14F26ADE1}"/>
              </a:ext>
            </a:extLst>
          </p:cNvPr>
          <p:cNvSpPr>
            <a:spLocks noGrp="1"/>
          </p:cNvSpPr>
          <p:nvPr>
            <p:ph type="body" sz="quarter" idx="10"/>
          </p:nvPr>
        </p:nvSpPr>
        <p:spPr>
          <a:xfrm>
            <a:off x="998400" y="1330126"/>
            <a:ext cx="10195200" cy="5117808"/>
          </a:xfrm>
        </p:spPr>
        <p:txBody>
          <a:bodyPr>
            <a:normAutofit/>
          </a:bodyPr>
          <a:lstStyle/>
          <a:p>
            <a:pPr marL="171450" lvl="1" indent="-171450"/>
            <a:r>
              <a:rPr lang="en-US" sz="1600" b="1" dirty="0"/>
              <a:t>The location of: </a:t>
            </a:r>
          </a:p>
          <a:p>
            <a:pPr marL="307181" lvl="2" indent="-171450"/>
            <a:r>
              <a:rPr lang="en-US" sz="1600" b="1" dirty="0"/>
              <a:t>personal belongings</a:t>
            </a:r>
          </a:p>
          <a:p>
            <a:pPr marL="442913" lvl="3" indent="-171450"/>
            <a:r>
              <a:rPr lang="en-US" sz="1600" b="1" dirty="0"/>
              <a:t>automobiles, furniture, clothing and jewelry owned by the individual and his or her family</a:t>
            </a:r>
          </a:p>
          <a:p>
            <a:pPr marL="578644" lvl="4" indent="-171450"/>
            <a:r>
              <a:rPr lang="en-US" sz="1600" b="1" dirty="0"/>
              <a:t>Presumably, location of taxpayer’s personal belongings granted more weight than family members’ belongings</a:t>
            </a:r>
          </a:p>
          <a:p>
            <a:pPr marL="442913" lvl="3" indent="-171450"/>
            <a:r>
              <a:rPr lang="en-US" sz="1600" b="1" dirty="0"/>
              <a:t>Not limited to the above – art, photo albums, sentimental keepsakes </a:t>
            </a:r>
          </a:p>
          <a:p>
            <a:pPr lvl="3" indent="0">
              <a:buNone/>
            </a:pPr>
            <a:endParaRPr lang="en-US" sz="1600" b="1" dirty="0"/>
          </a:p>
          <a:p>
            <a:pPr marL="307181" lvl="2" indent="-171450"/>
            <a:r>
              <a:rPr lang="en-US" sz="1600" b="1" dirty="0"/>
              <a:t>social, political, cultural or religious organizations with which the individual has a current relationship; </a:t>
            </a:r>
          </a:p>
          <a:p>
            <a:pPr marL="442913" lvl="3" indent="-171450"/>
            <a:r>
              <a:rPr lang="en-US" sz="1600" b="1" dirty="0"/>
              <a:t>Registered parishioner? Gym membership?  Belong to a country club? Member of a social club?</a:t>
            </a:r>
          </a:p>
          <a:p>
            <a:pPr marL="442913" lvl="3" indent="-171450"/>
            <a:endParaRPr lang="en-US" sz="1600" b="1" dirty="0"/>
          </a:p>
          <a:p>
            <a:pPr marL="307181" lvl="2" indent="-171450"/>
            <a:r>
              <a:rPr lang="en-US" sz="1600" b="1" dirty="0"/>
              <a:t>where the individual conducts his or her routine personal banking activities; </a:t>
            </a:r>
          </a:p>
          <a:p>
            <a:pPr marL="307181" lvl="2" indent="-171450"/>
            <a:endParaRPr lang="en-US" sz="1600" b="1" dirty="0"/>
          </a:p>
          <a:p>
            <a:pPr marL="307181" lvl="2" indent="-171450"/>
            <a:r>
              <a:rPr lang="en-US" sz="1600" b="1" dirty="0"/>
              <a:t>where the individual conducts business activities (other than those that constitute the individual's tax home); </a:t>
            </a:r>
          </a:p>
          <a:p>
            <a:pPr marL="307181" lvl="2" indent="-171450"/>
            <a:endParaRPr lang="en-US" sz="1600" b="1" dirty="0"/>
          </a:p>
          <a:p>
            <a:pPr marL="307181" lvl="2" indent="-171450"/>
            <a:r>
              <a:rPr lang="en-US" sz="1600" b="1" dirty="0"/>
              <a:t>the jurisdiction in which the individual holds a driver's license; </a:t>
            </a:r>
          </a:p>
          <a:p>
            <a:pPr marL="307181" lvl="2" indent="-171450"/>
            <a:endParaRPr lang="en-US" sz="1600" b="1" dirty="0"/>
          </a:p>
          <a:p>
            <a:pPr marL="307181" lvl="2" indent="-171450"/>
            <a:r>
              <a:rPr lang="en-US" sz="1600" b="1" dirty="0"/>
              <a:t>the jurisdiction in which the individual votes; </a:t>
            </a:r>
          </a:p>
          <a:p>
            <a:pPr marL="442913" lvl="3" indent="-171450"/>
            <a:r>
              <a:rPr lang="en-US" sz="1600" b="1" dirty="0"/>
              <a:t>Generally, a foreign national will not be able to vote in a U.S. election (although may be able to vote in certain state or local elections)</a:t>
            </a:r>
          </a:p>
          <a:p>
            <a:pPr marL="307181" lvl="2" indent="-171450"/>
            <a:endParaRPr lang="en-US" sz="1600" b="1" dirty="0"/>
          </a:p>
          <a:p>
            <a:pPr marL="307181" lvl="2" indent="-171450"/>
            <a:endParaRPr lang="en-US" sz="1600" b="1" dirty="0"/>
          </a:p>
          <a:p>
            <a:pPr marL="307181" lvl="2" indent="-171450"/>
            <a:endParaRPr lang="en-US" sz="1600" b="1" dirty="0"/>
          </a:p>
          <a:p>
            <a:pPr marL="171450" lvl="1" indent="-171450"/>
            <a:endParaRPr lang="en-US" sz="1300" dirty="0"/>
          </a:p>
        </p:txBody>
      </p:sp>
      <p:sp>
        <p:nvSpPr>
          <p:cNvPr id="3" name="Title 2">
            <a:extLst>
              <a:ext uri="{FF2B5EF4-FFF2-40B4-BE49-F238E27FC236}">
                <a16:creationId xmlns:a16="http://schemas.microsoft.com/office/drawing/2014/main" id="{01AF3DD1-608C-4DC7-B8D7-8960902768DE}"/>
              </a:ext>
            </a:extLst>
          </p:cNvPr>
          <p:cNvSpPr>
            <a:spLocks noGrp="1"/>
          </p:cNvSpPr>
          <p:nvPr>
            <p:ph type="title"/>
          </p:nvPr>
        </p:nvSpPr>
        <p:spPr>
          <a:xfrm>
            <a:off x="913614" y="4563"/>
            <a:ext cx="10515600" cy="1325563"/>
          </a:xfrm>
        </p:spPr>
        <p:txBody>
          <a:bodyPr>
            <a:normAutofit/>
          </a:bodyPr>
          <a:lstStyle/>
          <a:p>
            <a:pPr algn="ctr"/>
            <a:r>
              <a:rPr lang="en-US" sz="5400" b="1" dirty="0"/>
              <a:t>More Closer Connection Factors</a:t>
            </a:r>
          </a:p>
        </p:txBody>
      </p:sp>
    </p:spTree>
    <p:extLst>
      <p:ext uri="{BB962C8B-B14F-4D97-AF65-F5344CB8AC3E}">
        <p14:creationId xmlns:p14="http://schemas.microsoft.com/office/powerpoint/2010/main" val="277578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4C771-2E9B-4055-848F-774F50141080}"/>
              </a:ext>
            </a:extLst>
          </p:cNvPr>
          <p:cNvSpPr>
            <a:spLocks noGrp="1"/>
          </p:cNvSpPr>
          <p:nvPr>
            <p:ph type="body" sz="quarter" idx="13"/>
          </p:nvPr>
        </p:nvSpPr>
        <p:spPr>
          <a:xfrm>
            <a:off x="388521" y="1509307"/>
            <a:ext cx="1931988" cy="350636"/>
          </a:xfrm>
        </p:spPr>
        <p:txBody>
          <a:bodyPr/>
          <a:lstStyle/>
          <a:p>
            <a:r>
              <a:rPr lang="en-US" altLang="en-US" noProof="0" dirty="0"/>
              <a:t>For live event only</a:t>
            </a:r>
          </a:p>
        </p:txBody>
      </p:sp>
      <p:sp>
        <p:nvSpPr>
          <p:cNvPr id="10" name="Content Placeholder 2">
            <a:extLst>
              <a:ext uri="{FF2B5EF4-FFF2-40B4-BE49-F238E27FC236}">
                <a16:creationId xmlns:a16="http://schemas.microsoft.com/office/drawing/2014/main" id="{4FEBA27F-AB6B-1FCD-5E29-798A17C9E6C6}"/>
              </a:ext>
            </a:extLst>
          </p:cNvPr>
          <p:cNvSpPr txBox="1">
            <a:spLocks/>
          </p:cNvSpPr>
          <p:nvPr/>
        </p:nvSpPr>
        <p:spPr>
          <a:xfrm>
            <a:off x="685800" y="2125131"/>
            <a:ext cx="7323667" cy="3959225"/>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sz="1600" b="0" i="0" u="none" strike="noStrike" kern="1200" cap="none" spc="0" normalizeH="0" baseline="0" noProof="0" dirty="0">
                <a:ln>
                  <a:noFill/>
                </a:ln>
                <a:solidFill>
                  <a:srgbClr val="464F57"/>
                </a:solidFill>
                <a:effectLst/>
                <a:uLnTx/>
                <a:uFillTx/>
                <a:latin typeface="Nunito Light" pitchFamily="2" charset="77"/>
                <a:ea typeface="+mn-ea"/>
                <a:cs typeface="+mn-cs"/>
              </a:rPr>
              <a:t>Recording our programs is not permitted. However, today's participants can order a recorded version of this event at a special attendee price. Please call Customer Service at 800-926-7926 option 1 or visit Strafford’s website at www.straffordpub.com.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1B920B-E493-4AC9-B467-24B14F26ADE1}"/>
              </a:ext>
            </a:extLst>
          </p:cNvPr>
          <p:cNvSpPr>
            <a:spLocks noGrp="1"/>
          </p:cNvSpPr>
          <p:nvPr>
            <p:ph type="body" sz="quarter" idx="10"/>
          </p:nvPr>
        </p:nvSpPr>
        <p:spPr>
          <a:xfrm>
            <a:off x="998400" y="1330125"/>
            <a:ext cx="10195200" cy="5296917"/>
          </a:xfrm>
        </p:spPr>
        <p:txBody>
          <a:bodyPr>
            <a:normAutofit/>
          </a:bodyPr>
          <a:lstStyle/>
          <a:p>
            <a:r>
              <a:rPr lang="en-US" sz="1800" b="1" dirty="0"/>
              <a:t>Must establish that the individual has maintained more significant contacts with a foreign country than with the United States</a:t>
            </a:r>
          </a:p>
          <a:p>
            <a:pPr lvl="1"/>
            <a:r>
              <a:rPr lang="en-US" sz="1800" b="1" dirty="0"/>
              <a:t>Contacts not listed in the regulations, but potentially relevant:</a:t>
            </a:r>
          </a:p>
          <a:p>
            <a:pPr lvl="2"/>
            <a:r>
              <a:rPr lang="en-US" sz="1800" b="1" dirty="0"/>
              <a:t>Location of real property owned by the individual? </a:t>
            </a:r>
          </a:p>
          <a:p>
            <a:pPr lvl="2"/>
            <a:r>
              <a:rPr lang="en-US" sz="1800" b="1" dirty="0"/>
              <a:t>Location of family pet?</a:t>
            </a:r>
          </a:p>
          <a:p>
            <a:pPr lvl="2"/>
            <a:r>
              <a:rPr lang="en-US" sz="1800" b="1" dirty="0"/>
              <a:t>Location of friend group?</a:t>
            </a:r>
          </a:p>
          <a:p>
            <a:pPr lvl="2"/>
            <a:r>
              <a:rPr lang="en-US" sz="1800" b="1" dirty="0"/>
              <a:t>Location of personal, financial, and legal documents?</a:t>
            </a:r>
          </a:p>
          <a:p>
            <a:pPr lvl="2"/>
            <a:r>
              <a:rPr lang="en-US" sz="1800" b="1" dirty="0"/>
              <a:t>Derive most income?</a:t>
            </a:r>
          </a:p>
          <a:p>
            <a:pPr lvl="2"/>
            <a:r>
              <a:rPr lang="en-US" sz="1800" b="1" dirty="0"/>
              <a:t>Location of doctors, financial advisors, business advisors, legal counsel?</a:t>
            </a:r>
          </a:p>
          <a:p>
            <a:pPr lvl="2"/>
            <a:r>
              <a:rPr lang="en-US" sz="1800" b="1" dirty="0"/>
              <a:t>Qualify for any foreign country’s national health plan?</a:t>
            </a:r>
          </a:p>
          <a:p>
            <a:pPr marL="1085850" lvl="3" indent="-171450"/>
            <a:r>
              <a:rPr lang="en-US" b="1" dirty="0"/>
              <a:t>The country of residence designated by the individual on forms and documents;</a:t>
            </a:r>
          </a:p>
          <a:p>
            <a:pPr marL="1221581" lvl="4" indent="-171450"/>
            <a:r>
              <a:rPr lang="en-US" b="1" dirty="0"/>
              <a:t>Bad facts: if the individual files forms to be treated a nonresident in the foreign country, or deregisters from the social security system</a:t>
            </a:r>
          </a:p>
          <a:p>
            <a:pPr marL="1085850" lvl="3" indent="-171450"/>
            <a:r>
              <a:rPr lang="en-US" b="1" dirty="0"/>
              <a:t>The types of official forms and documents filed by the individual.</a:t>
            </a:r>
          </a:p>
          <a:p>
            <a:pPr marL="1221581" lvl="4" indent="-171450"/>
            <a:r>
              <a:rPr lang="en-US" b="1" dirty="0"/>
              <a:t>Form W-8 (Certificate of Foreign Status) or Form W-9 (Payer's Request for Taxpayer Identification Number).</a:t>
            </a:r>
          </a:p>
          <a:p>
            <a:pPr marL="1221581" lvl="4" indent="-171450"/>
            <a:r>
              <a:rPr lang="en-US" b="1" dirty="0"/>
              <a:t>Consider any foreign country equivalents</a:t>
            </a:r>
          </a:p>
          <a:p>
            <a:pPr lvl="2"/>
            <a:endParaRPr lang="en-US" sz="1600" b="1" dirty="0"/>
          </a:p>
          <a:p>
            <a:pPr lvl="2"/>
            <a:endParaRPr lang="en-US" sz="1600" dirty="0"/>
          </a:p>
        </p:txBody>
      </p:sp>
      <p:sp>
        <p:nvSpPr>
          <p:cNvPr id="6" name="Title 2">
            <a:extLst>
              <a:ext uri="{FF2B5EF4-FFF2-40B4-BE49-F238E27FC236}">
                <a16:creationId xmlns:a16="http://schemas.microsoft.com/office/drawing/2014/main" id="{FC4BEF3A-D771-BD02-D8B4-8BC7C21E23E0}"/>
              </a:ext>
            </a:extLst>
          </p:cNvPr>
          <p:cNvSpPr>
            <a:spLocks noGrp="1"/>
          </p:cNvSpPr>
          <p:nvPr>
            <p:ph type="title"/>
          </p:nvPr>
        </p:nvSpPr>
        <p:spPr>
          <a:xfrm>
            <a:off x="913614" y="4563"/>
            <a:ext cx="10515600" cy="1325563"/>
          </a:xfrm>
        </p:spPr>
        <p:txBody>
          <a:bodyPr>
            <a:normAutofit/>
          </a:bodyPr>
          <a:lstStyle/>
          <a:p>
            <a:pPr algn="ctr"/>
            <a:r>
              <a:rPr lang="en-US" sz="5400" b="1" dirty="0"/>
              <a:t>More Closer Connection Factors</a:t>
            </a:r>
          </a:p>
        </p:txBody>
      </p:sp>
    </p:spTree>
    <p:extLst>
      <p:ext uri="{BB962C8B-B14F-4D97-AF65-F5344CB8AC3E}">
        <p14:creationId xmlns:p14="http://schemas.microsoft.com/office/powerpoint/2010/main" val="155329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C960-A1AF-6542-B62C-64D476826B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6B84A3-4544-BDF0-F9C5-5CB663459128}"/>
              </a:ext>
            </a:extLst>
          </p:cNvPr>
          <p:cNvSpPr>
            <a:spLocks noGrp="1"/>
          </p:cNvSpPr>
          <p:nvPr>
            <p:ph type="body" sz="quarter" idx="10"/>
          </p:nvPr>
        </p:nvSpPr>
        <p:spPr/>
        <p:txBody>
          <a:bodyPr/>
          <a:lstStyle/>
          <a:p>
            <a:r>
              <a:rPr lang="en-US" b="1" dirty="0"/>
              <a:t>Taxpayer spent most of his time in Saudi Arabia</a:t>
            </a:r>
          </a:p>
          <a:p>
            <a:r>
              <a:rPr lang="en-US" b="1" dirty="0"/>
              <a:t>Free time was spent as president of a Saudi social club organizing local charitable events for local charities</a:t>
            </a:r>
          </a:p>
          <a:p>
            <a:r>
              <a:rPr lang="en-US" b="1" dirty="0"/>
              <a:t>Frequented Saudi grocery stores and restaurants</a:t>
            </a:r>
          </a:p>
          <a:p>
            <a:r>
              <a:rPr lang="en-US" b="1" dirty="0"/>
              <a:t>Vacationed with other US persons in Saudi Arabia to surrounding countries</a:t>
            </a:r>
          </a:p>
          <a:p>
            <a:r>
              <a:rPr lang="en-US" b="1" dirty="0"/>
              <a:t>Obtained an Iqama (Saudi resident alien card)</a:t>
            </a:r>
          </a:p>
          <a:p>
            <a:r>
              <a:rPr lang="en-US" b="1" dirty="0"/>
              <a:t>Saudi medical insurance and drivers license</a:t>
            </a:r>
          </a:p>
          <a:p>
            <a:r>
              <a:rPr lang="en-US" b="1" dirty="0"/>
              <a:t>Did not seek work outside of Saudi Arabia</a:t>
            </a:r>
          </a:p>
          <a:p>
            <a:pPr lvl="1"/>
            <a:endParaRPr lang="en-US" sz="2800" b="1" dirty="0"/>
          </a:p>
          <a:p>
            <a:pPr lvl="1"/>
            <a:endParaRPr lang="en-US" sz="2800" b="1" dirty="0"/>
          </a:p>
          <a:p>
            <a:pPr lvl="1"/>
            <a:endParaRPr lang="en-US" sz="2800" b="1"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p:txBody>
      </p:sp>
      <p:sp>
        <p:nvSpPr>
          <p:cNvPr id="3" name="Title 2">
            <a:extLst>
              <a:ext uri="{FF2B5EF4-FFF2-40B4-BE49-F238E27FC236}">
                <a16:creationId xmlns:a16="http://schemas.microsoft.com/office/drawing/2014/main" id="{27AEFA29-FD5F-5F18-76EB-5E86F63872F1}"/>
              </a:ext>
            </a:extLst>
          </p:cNvPr>
          <p:cNvSpPr>
            <a:spLocks noGrp="1"/>
          </p:cNvSpPr>
          <p:nvPr>
            <p:ph type="title"/>
          </p:nvPr>
        </p:nvSpPr>
        <p:spPr>
          <a:xfrm>
            <a:off x="0" y="4563"/>
            <a:ext cx="12192000" cy="1325563"/>
          </a:xfrm>
        </p:spPr>
        <p:txBody>
          <a:bodyPr>
            <a:normAutofit fontScale="90000"/>
          </a:bodyPr>
          <a:lstStyle/>
          <a:p>
            <a:pPr algn="ctr"/>
            <a:r>
              <a:rPr lang="en-US" sz="6600" b="1" dirty="0"/>
              <a:t>Morgan Facts (Earned Income Exclusion)</a:t>
            </a:r>
          </a:p>
        </p:txBody>
      </p:sp>
    </p:spTree>
    <p:extLst>
      <p:ext uri="{BB962C8B-B14F-4D97-AF65-F5344CB8AC3E}">
        <p14:creationId xmlns:p14="http://schemas.microsoft.com/office/powerpoint/2010/main" val="929872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idx="1"/>
          </p:nvPr>
        </p:nvSpPr>
        <p:spPr>
          <a:xfrm>
            <a:off x="654817" y="1093471"/>
            <a:ext cx="10793691" cy="4984750"/>
          </a:xfrm>
        </p:spPr>
        <p:txBody>
          <a:bodyPr>
            <a:normAutofit/>
          </a:bodyPr>
          <a:lstStyle/>
          <a:p>
            <a:pPr>
              <a:lnSpc>
                <a:spcPct val="80000"/>
              </a:lnSpc>
            </a:pPr>
            <a:r>
              <a:rPr lang="en-US" sz="3200" b="1" dirty="0"/>
              <a:t>Does the individual maintain significant ties to the US after the move?</a:t>
            </a:r>
          </a:p>
          <a:p>
            <a:pPr>
              <a:lnSpc>
                <a:spcPct val="80000"/>
              </a:lnSpc>
            </a:pPr>
            <a:r>
              <a:rPr lang="en-US" sz="3200" b="1" dirty="0"/>
              <a:t>Has the home in the US been sold or rented or listed for sale in a manner that it is reasonable to expect that it will be sold?</a:t>
            </a:r>
          </a:p>
          <a:p>
            <a:pPr>
              <a:lnSpc>
                <a:spcPct val="80000"/>
              </a:lnSpc>
            </a:pPr>
            <a:r>
              <a:rPr lang="en-US" sz="3200" b="1" dirty="0"/>
              <a:t>If business is continued in the US, does the individual attempt to manage the business from Puerto Rico?</a:t>
            </a:r>
          </a:p>
          <a:p>
            <a:pPr>
              <a:lnSpc>
                <a:spcPct val="80000"/>
              </a:lnSpc>
            </a:pPr>
            <a:r>
              <a:rPr lang="en-US" sz="3200" b="1" dirty="0"/>
              <a:t>Where is correspondence sent?</a:t>
            </a:r>
          </a:p>
          <a:p>
            <a:pPr>
              <a:lnSpc>
                <a:spcPct val="80000"/>
              </a:lnSpc>
            </a:pPr>
            <a:r>
              <a:rPr lang="en-US" sz="3200" b="1" dirty="0"/>
              <a:t>Safe deposit boxes location?</a:t>
            </a:r>
          </a:p>
          <a:p>
            <a:pPr>
              <a:lnSpc>
                <a:spcPct val="80000"/>
              </a:lnSpc>
            </a:pPr>
            <a:r>
              <a:rPr lang="en-US" sz="3200" b="1" dirty="0"/>
              <a:t>Boat &amp; airplane registration location?</a:t>
            </a:r>
          </a:p>
        </p:txBody>
      </p:sp>
      <p:sp>
        <p:nvSpPr>
          <p:cNvPr id="850948" name="Rectangle 4"/>
          <p:cNvSpPr>
            <a:spLocks noGrp="1" noChangeArrowheads="1"/>
          </p:cNvSpPr>
          <p:nvPr>
            <p:ph type="title"/>
          </p:nvPr>
        </p:nvSpPr>
        <p:spPr>
          <a:xfrm>
            <a:off x="0" y="0"/>
            <a:ext cx="12192000" cy="808038"/>
          </a:xfrm>
        </p:spPr>
        <p:txBody>
          <a:bodyPr>
            <a:noAutofit/>
          </a:bodyPr>
          <a:lstStyle/>
          <a:p>
            <a:pPr algn="ctr"/>
            <a:r>
              <a:rPr lang="en-US" sz="48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Adapting New York Case Law on Snowbirds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5BDD49-F5B6-459B-BA69-2794F0EB12AE}"/>
              </a:ext>
            </a:extLst>
          </p:cNvPr>
          <p:cNvSpPr>
            <a:spLocks noGrp="1"/>
          </p:cNvSpPr>
          <p:nvPr>
            <p:ph type="body" sz="quarter" idx="10"/>
          </p:nvPr>
        </p:nvSpPr>
        <p:spPr>
          <a:xfrm>
            <a:off x="998400" y="1330125"/>
            <a:ext cx="10195200" cy="5061247"/>
          </a:xfrm>
        </p:spPr>
        <p:txBody>
          <a:bodyPr>
            <a:normAutofit/>
          </a:bodyPr>
          <a:lstStyle/>
          <a:p>
            <a:r>
              <a:rPr lang="en-US" sz="1800" b="1" dirty="0"/>
              <a:t>Must file a fully completed Form 8840, </a:t>
            </a:r>
            <a:r>
              <a:rPr lang="en-US" sz="1800" b="1" i="1" dirty="0"/>
              <a:t>Closer Connection Exception Statement for Aliens</a:t>
            </a:r>
            <a:r>
              <a:rPr lang="en-US" sz="1800" b="1" dirty="0"/>
              <a:t> (or successor form) with the IRS to be eligible to claim CCE</a:t>
            </a:r>
          </a:p>
          <a:p>
            <a:pPr lvl="2"/>
            <a:r>
              <a:rPr lang="en-US" sz="1800" b="1" dirty="0"/>
              <a:t>Attach to Form 1040-NR, </a:t>
            </a:r>
            <a:r>
              <a:rPr lang="en-US" sz="1800" b="1" i="1" dirty="0"/>
              <a:t>U.S. Nonresident Alien Income Tax Return</a:t>
            </a:r>
            <a:r>
              <a:rPr lang="en-US" sz="1800" b="1" dirty="0"/>
              <a:t> and file by due date (including extensions) of tax return to address shown in tax return instructions</a:t>
            </a:r>
          </a:p>
          <a:p>
            <a:pPr lvl="2"/>
            <a:r>
              <a:rPr lang="en-US" sz="1800" b="1" dirty="0"/>
              <a:t>If not tax return required, Form 8840 mailed to IRS by due date for filing Form 1040NR:</a:t>
            </a:r>
          </a:p>
          <a:p>
            <a:pPr lvl="4"/>
            <a:r>
              <a:rPr lang="en-US" b="1" dirty="0"/>
              <a:t>Department of the Treasury, Internal Revenue Service Center, Austin, TX 73301-0215</a:t>
            </a:r>
          </a:p>
          <a:p>
            <a:pPr lvl="4"/>
            <a:endParaRPr lang="en-US" b="1" dirty="0"/>
          </a:p>
          <a:p>
            <a:pPr lvl="1"/>
            <a:r>
              <a:rPr lang="en-US" sz="1800" b="1" dirty="0"/>
              <a:t>Penalty for not filing</a:t>
            </a:r>
          </a:p>
          <a:p>
            <a:pPr lvl="1"/>
            <a:r>
              <a:rPr lang="en-US" sz="1800" b="1" dirty="0"/>
              <a:t>If Form 8840 is not timely filed, not eligible to claim CCE</a:t>
            </a:r>
          </a:p>
          <a:p>
            <a:pPr lvl="2"/>
            <a:r>
              <a:rPr lang="en-US" sz="1800" b="1" dirty="0"/>
              <a:t>Required to include all days of presence in the United States</a:t>
            </a:r>
          </a:p>
          <a:p>
            <a:pPr marL="0" lvl="2" indent="0">
              <a:buNone/>
            </a:pPr>
            <a:r>
              <a:rPr lang="en-US" sz="1800" b="1" dirty="0"/>
              <a:t> </a:t>
            </a:r>
          </a:p>
          <a:p>
            <a:pPr lvl="1"/>
            <a:r>
              <a:rPr lang="en-US" sz="1800" b="1" dirty="0"/>
              <a:t>Exceptions: </a:t>
            </a:r>
          </a:p>
          <a:p>
            <a:pPr lvl="2"/>
            <a:r>
              <a:rPr lang="en-US" sz="1800" b="1" dirty="0"/>
              <a:t>Not penalized if individual can show by “clear and convincing evidence” that individual “took reasonable actions to become aware of the filing requirements and significant affirmative steps to comply with those requirements”</a:t>
            </a:r>
          </a:p>
          <a:p>
            <a:pPr lvl="2"/>
            <a:r>
              <a:rPr lang="en-US" sz="1800" b="1" dirty="0"/>
              <a:t>Secretary has discretion to disregard failure to file timely when in best interest of government </a:t>
            </a:r>
          </a:p>
          <a:p>
            <a:pPr algn="r"/>
            <a:endParaRPr lang="en-US" dirty="0"/>
          </a:p>
        </p:txBody>
      </p:sp>
      <p:sp>
        <p:nvSpPr>
          <p:cNvPr id="3" name="Title 2">
            <a:extLst>
              <a:ext uri="{FF2B5EF4-FFF2-40B4-BE49-F238E27FC236}">
                <a16:creationId xmlns:a16="http://schemas.microsoft.com/office/drawing/2014/main" id="{1F663763-E969-48E0-A61C-CB9B14092CA2}"/>
              </a:ext>
            </a:extLst>
          </p:cNvPr>
          <p:cNvSpPr>
            <a:spLocks noGrp="1"/>
          </p:cNvSpPr>
          <p:nvPr>
            <p:ph type="title"/>
          </p:nvPr>
        </p:nvSpPr>
        <p:spPr>
          <a:xfrm>
            <a:off x="838200" y="4563"/>
            <a:ext cx="10515600" cy="1325563"/>
          </a:xfrm>
        </p:spPr>
        <p:txBody>
          <a:bodyPr>
            <a:normAutofit/>
          </a:bodyPr>
          <a:lstStyle/>
          <a:p>
            <a:pPr algn="ctr"/>
            <a:r>
              <a:rPr lang="en-US" sz="4800" b="1" dirty="0"/>
              <a:t>Closer Connection Filing Requirements</a:t>
            </a:r>
          </a:p>
        </p:txBody>
      </p:sp>
    </p:spTree>
    <p:extLst>
      <p:ext uri="{BB962C8B-B14F-4D97-AF65-F5344CB8AC3E}">
        <p14:creationId xmlns:p14="http://schemas.microsoft.com/office/powerpoint/2010/main" val="1551494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40DD-ACDF-D52D-696A-4C2BAE8BF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E8997-9AA1-CAA6-9160-C22FB708FD45}"/>
              </a:ext>
            </a:extLst>
          </p:cNvPr>
          <p:cNvSpPr>
            <a:spLocks noGrp="1"/>
          </p:cNvSpPr>
          <p:nvPr>
            <p:ph type="title"/>
          </p:nvPr>
        </p:nvSpPr>
        <p:spPr>
          <a:xfrm>
            <a:off x="838200" y="2665266"/>
            <a:ext cx="10515600" cy="879475"/>
          </a:xfrm>
        </p:spPr>
        <p:txBody>
          <a:bodyPr>
            <a:noAutofit/>
          </a:bodyPr>
          <a:lstStyle/>
          <a:p>
            <a:pPr algn="ctr"/>
            <a:r>
              <a:rPr lang="en-US" sz="8000" b="1" dirty="0"/>
              <a:t>Internal Revenue Service Puerto Rico Residency Audits</a:t>
            </a:r>
          </a:p>
        </p:txBody>
      </p:sp>
    </p:spTree>
    <p:extLst>
      <p:ext uri="{BB962C8B-B14F-4D97-AF65-F5344CB8AC3E}">
        <p14:creationId xmlns:p14="http://schemas.microsoft.com/office/powerpoint/2010/main" val="4281289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2A03-2F6F-369B-C168-7393E2F7248E}"/>
              </a:ext>
            </a:extLst>
          </p:cNvPr>
          <p:cNvSpPr>
            <a:spLocks noGrp="1"/>
          </p:cNvSpPr>
          <p:nvPr>
            <p:ph type="title"/>
          </p:nvPr>
        </p:nvSpPr>
        <p:spPr/>
        <p:txBody>
          <a:bodyPr/>
          <a:lstStyle/>
          <a:p>
            <a:r>
              <a:rPr lang="en-US" dirty="0"/>
              <a:t>IRS Campaigns:  Background</a:t>
            </a:r>
          </a:p>
        </p:txBody>
      </p:sp>
      <p:sp>
        <p:nvSpPr>
          <p:cNvPr id="3" name="Content Placeholder 2">
            <a:extLst>
              <a:ext uri="{FF2B5EF4-FFF2-40B4-BE49-F238E27FC236}">
                <a16:creationId xmlns:a16="http://schemas.microsoft.com/office/drawing/2014/main" id="{BE5B2E10-1896-E997-6406-4A71C6A7010C}"/>
              </a:ext>
            </a:extLst>
          </p:cNvPr>
          <p:cNvSpPr>
            <a:spLocks noGrp="1"/>
          </p:cNvSpPr>
          <p:nvPr>
            <p:ph idx="1"/>
          </p:nvPr>
        </p:nvSpPr>
        <p:spPr/>
        <p:txBody>
          <a:bodyPr>
            <a:normAutofit/>
          </a:bodyPr>
          <a:lstStyle/>
          <a:p>
            <a:r>
              <a:rPr lang="en-US" sz="2000" b="1" dirty="0"/>
              <a:t>Congressional Letter</a:t>
            </a:r>
            <a:r>
              <a:rPr lang="en-US" sz="2000" dirty="0"/>
              <a:t>. In December 2019, certain members of Congress sent a letter to the Treasury secretary expressing concerns about benefits of US tax laws for taxpayers that become residents of Puerto Rico</a:t>
            </a:r>
            <a:endParaRPr lang="en-US" sz="2000" baseline="30000" dirty="0">
              <a:ea typeface="Calibri" panose="020F0502020204030204" pitchFamily="34" charset="0"/>
            </a:endParaRPr>
          </a:p>
          <a:p>
            <a:r>
              <a:rPr lang="en-US" sz="2000" b="1" dirty="0"/>
              <a:t>IRS Report. </a:t>
            </a:r>
            <a:r>
              <a:rPr lang="en-US" sz="2000" dirty="0"/>
              <a:t>At the same time, Congress directed the IRS to determine the number of individuals that had relocated to Puerto Rico since 2012 and been granted tax exemptions under Act 22</a:t>
            </a:r>
            <a:endParaRPr lang="en-US" sz="2000" b="1" dirty="0"/>
          </a:p>
          <a:p>
            <a:pPr lvl="1"/>
            <a:r>
              <a:rPr lang="en-US" dirty="0"/>
              <a:t>IRS identified 2,331 individuals who had obtained Act 22 benefits from 2012-2019</a:t>
            </a:r>
          </a:p>
          <a:p>
            <a:r>
              <a:rPr lang="en-US" sz="2000" b="1" dirty="0"/>
              <a:t>Criminal Indictment</a:t>
            </a:r>
            <a:r>
              <a:rPr lang="en-US" sz="2000" dirty="0"/>
              <a:t>. In October 2020, a CPA with a large accounting firm was indicted on charges related to assisting clients fraudulently obtain benefits associated with Act 22</a:t>
            </a:r>
          </a:p>
          <a:p>
            <a:r>
              <a:rPr lang="en-US" sz="2000" b="1" dirty="0">
                <a:ea typeface="Calibri" panose="020F0502020204030204" pitchFamily="34" charset="0"/>
              </a:rPr>
              <a:t>IRS Activity</a:t>
            </a:r>
            <a:r>
              <a:rPr lang="en-US" sz="2000" dirty="0">
                <a:ea typeface="Calibri" panose="020F0502020204030204" pitchFamily="34" charset="0"/>
              </a:rPr>
              <a:t>. In a May 2024 interview with </a:t>
            </a:r>
            <a:r>
              <a:rPr lang="en-US" sz="2000" i="1" dirty="0">
                <a:ea typeface="Calibri" panose="020F0502020204030204" pitchFamily="34" charset="0"/>
              </a:rPr>
              <a:t>The New York Times</a:t>
            </a:r>
            <a:r>
              <a:rPr lang="en-US" sz="2000" dirty="0">
                <a:ea typeface="Calibri" panose="020F0502020204030204" pitchFamily="34" charset="0"/>
              </a:rPr>
              <a:t>, then-IRS Commissioner Danny Werfel said the IRS has audited “dozens” of taxpayers and assessed “millions of dollars” related to Puerto Rico tax incentives, with the IRS enforcement campaign in Puerto Rico only in its “early chapters”</a:t>
            </a:r>
          </a:p>
          <a:p>
            <a:endParaRPr lang="en-US" dirty="0"/>
          </a:p>
        </p:txBody>
      </p:sp>
    </p:spTree>
    <p:extLst>
      <p:ext uri="{BB962C8B-B14F-4D97-AF65-F5344CB8AC3E}">
        <p14:creationId xmlns:p14="http://schemas.microsoft.com/office/powerpoint/2010/main" val="3529371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6377-12D3-9DFF-4814-C422C29ECC0C}"/>
              </a:ext>
            </a:extLst>
          </p:cNvPr>
          <p:cNvSpPr>
            <a:spLocks noGrp="1"/>
          </p:cNvSpPr>
          <p:nvPr>
            <p:ph type="title"/>
          </p:nvPr>
        </p:nvSpPr>
        <p:spPr/>
        <p:txBody>
          <a:bodyPr/>
          <a:lstStyle/>
          <a:p>
            <a:r>
              <a:rPr lang="en-US" dirty="0"/>
              <a:t>Relevant IRS Audit Campaigns</a:t>
            </a:r>
          </a:p>
        </p:txBody>
      </p:sp>
      <p:pic>
        <p:nvPicPr>
          <p:cNvPr id="11" name="Picture 10">
            <a:extLst>
              <a:ext uri="{FF2B5EF4-FFF2-40B4-BE49-F238E27FC236}">
                <a16:creationId xmlns:a16="http://schemas.microsoft.com/office/drawing/2014/main" id="{B73DBB78-2FC7-2594-8468-9CE7A238E1D9}"/>
              </a:ext>
            </a:extLst>
          </p:cNvPr>
          <p:cNvPicPr>
            <a:picLocks noChangeAspect="1"/>
          </p:cNvPicPr>
          <p:nvPr/>
        </p:nvPicPr>
        <p:blipFill>
          <a:blip r:embed="rId2"/>
          <a:stretch>
            <a:fillRect/>
          </a:stretch>
        </p:blipFill>
        <p:spPr>
          <a:xfrm>
            <a:off x="659091" y="1244600"/>
            <a:ext cx="4853906" cy="4950984"/>
          </a:xfrm>
          <a:prstGeom prst="rect">
            <a:avLst/>
          </a:prstGeom>
          <a:effectLst>
            <a:glow rad="63500">
              <a:schemeClr val="accent3">
                <a:satMod val="175000"/>
                <a:alpha val="40000"/>
              </a:schemeClr>
            </a:glow>
          </a:effectLst>
        </p:spPr>
      </p:pic>
      <p:pic>
        <p:nvPicPr>
          <p:cNvPr id="13" name="Picture 12">
            <a:extLst>
              <a:ext uri="{FF2B5EF4-FFF2-40B4-BE49-F238E27FC236}">
                <a16:creationId xmlns:a16="http://schemas.microsoft.com/office/drawing/2014/main" id="{162FBC2E-3F2D-57C3-9D63-A9225F5DB1DE}"/>
              </a:ext>
            </a:extLst>
          </p:cNvPr>
          <p:cNvPicPr>
            <a:picLocks noChangeAspect="1"/>
          </p:cNvPicPr>
          <p:nvPr/>
        </p:nvPicPr>
        <p:blipFill>
          <a:blip r:embed="rId3"/>
          <a:stretch>
            <a:fillRect/>
          </a:stretch>
        </p:blipFill>
        <p:spPr>
          <a:xfrm>
            <a:off x="5985016" y="1244599"/>
            <a:ext cx="4704979" cy="465618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959788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5E47-B2D0-4E51-D152-3513BA74ED44}"/>
              </a:ext>
            </a:extLst>
          </p:cNvPr>
          <p:cNvSpPr>
            <a:spLocks noGrp="1"/>
          </p:cNvSpPr>
          <p:nvPr>
            <p:ph type="title"/>
          </p:nvPr>
        </p:nvSpPr>
        <p:spPr>
          <a:xfrm>
            <a:off x="838200" y="186016"/>
            <a:ext cx="10515600" cy="879475"/>
          </a:xfrm>
        </p:spPr>
        <p:txBody>
          <a:bodyPr>
            <a:normAutofit fontScale="90000"/>
          </a:bodyPr>
          <a:lstStyle/>
          <a:p>
            <a:r>
              <a:rPr lang="en-US" dirty="0"/>
              <a:t>IRS Campaigns:  Pattern IDR – Residency Questions</a:t>
            </a:r>
          </a:p>
        </p:txBody>
      </p:sp>
      <p:pic>
        <p:nvPicPr>
          <p:cNvPr id="4" name="Content Placeholder 3" descr="A document with text on it&#10;&#10;Description automatically generated">
            <a:extLst>
              <a:ext uri="{FF2B5EF4-FFF2-40B4-BE49-F238E27FC236}">
                <a16:creationId xmlns:a16="http://schemas.microsoft.com/office/drawing/2014/main" id="{4EBF8540-E5DA-DCB5-C700-37CE410257E9}"/>
              </a:ext>
            </a:extLst>
          </p:cNvPr>
          <p:cNvPicPr>
            <a:picLocks noGrp="1" noChangeAspect="1"/>
          </p:cNvPicPr>
          <p:nvPr>
            <p:ph idx="1"/>
          </p:nvPr>
        </p:nvPicPr>
        <p:blipFill>
          <a:blip r:embed="rId2"/>
          <a:srcRect/>
          <a:stretch>
            <a:fillRect/>
          </a:stretch>
        </p:blipFill>
        <p:spPr>
          <a:xfrm>
            <a:off x="2191803" y="1065491"/>
            <a:ext cx="6503118" cy="525046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660018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35D4-B1ED-18DF-AF3A-E14D7EBAA909}"/>
              </a:ext>
            </a:extLst>
          </p:cNvPr>
          <p:cNvSpPr>
            <a:spLocks noGrp="1"/>
          </p:cNvSpPr>
          <p:nvPr>
            <p:ph type="title"/>
          </p:nvPr>
        </p:nvSpPr>
        <p:spPr>
          <a:xfrm>
            <a:off x="838200" y="167162"/>
            <a:ext cx="10515600" cy="879475"/>
          </a:xfrm>
        </p:spPr>
        <p:txBody>
          <a:bodyPr>
            <a:normAutofit fontScale="90000"/>
          </a:bodyPr>
          <a:lstStyle/>
          <a:p>
            <a:r>
              <a:rPr lang="en-US" dirty="0"/>
              <a:t>IRS Campaigns:  Pattern IDR – Residency Questions</a:t>
            </a:r>
          </a:p>
        </p:txBody>
      </p:sp>
      <p:pic>
        <p:nvPicPr>
          <p:cNvPr id="4" name="Picture 3">
            <a:extLst>
              <a:ext uri="{FF2B5EF4-FFF2-40B4-BE49-F238E27FC236}">
                <a16:creationId xmlns:a16="http://schemas.microsoft.com/office/drawing/2014/main" id="{AE74E7AE-F2F3-62DE-8FC7-7F646122BB8A}"/>
              </a:ext>
            </a:extLst>
          </p:cNvPr>
          <p:cNvPicPr>
            <a:picLocks noChangeAspect="1"/>
          </p:cNvPicPr>
          <p:nvPr/>
        </p:nvPicPr>
        <p:blipFill>
          <a:blip r:embed="rId2"/>
          <a:srcRect/>
          <a:stretch>
            <a:fillRect/>
          </a:stretch>
        </p:blipFill>
        <p:spPr>
          <a:xfrm>
            <a:off x="2522603" y="1046637"/>
            <a:ext cx="6673175" cy="544623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998729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2B8D-37C1-FE26-638B-E4D448B6B5A6}"/>
              </a:ext>
            </a:extLst>
          </p:cNvPr>
          <p:cNvSpPr>
            <a:spLocks noGrp="1"/>
          </p:cNvSpPr>
          <p:nvPr>
            <p:ph type="title"/>
          </p:nvPr>
        </p:nvSpPr>
        <p:spPr>
          <a:xfrm>
            <a:off x="838200" y="148308"/>
            <a:ext cx="10515600" cy="879475"/>
          </a:xfrm>
        </p:spPr>
        <p:txBody>
          <a:bodyPr>
            <a:normAutofit fontScale="90000"/>
          </a:bodyPr>
          <a:lstStyle/>
          <a:p>
            <a:r>
              <a:rPr lang="en-US" dirty="0"/>
              <a:t>IRS Campaigns:  Pattern IDR – Residency Questions</a:t>
            </a:r>
          </a:p>
        </p:txBody>
      </p:sp>
      <p:pic>
        <p:nvPicPr>
          <p:cNvPr id="4" name="Picture 3" descr="A close-up of a document&#10;&#10;Description automatically generated">
            <a:extLst>
              <a:ext uri="{FF2B5EF4-FFF2-40B4-BE49-F238E27FC236}">
                <a16:creationId xmlns:a16="http://schemas.microsoft.com/office/drawing/2014/main" id="{701836A1-FFED-AAA5-501E-BFCF5AD727E3}"/>
              </a:ext>
            </a:extLst>
          </p:cNvPr>
          <p:cNvPicPr>
            <a:picLocks noChangeAspect="1"/>
          </p:cNvPicPr>
          <p:nvPr/>
        </p:nvPicPr>
        <p:blipFill>
          <a:blip r:embed="rId2"/>
          <a:srcRect/>
          <a:stretch>
            <a:fillRect/>
          </a:stretch>
        </p:blipFill>
        <p:spPr>
          <a:xfrm>
            <a:off x="2011314" y="1027783"/>
            <a:ext cx="7359624" cy="521276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80111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42D7-B6C2-6DDC-D50B-2225593BD7E3}"/>
              </a:ext>
            </a:extLst>
          </p:cNvPr>
          <p:cNvSpPr>
            <a:spLocks noGrp="1"/>
          </p:cNvSpPr>
          <p:nvPr>
            <p:ph type="ctrTitle"/>
          </p:nvPr>
        </p:nvSpPr>
        <p:spPr>
          <a:xfrm>
            <a:off x="1439158" y="802640"/>
            <a:ext cx="9144000" cy="2387600"/>
          </a:xfrm>
        </p:spPr>
        <p:txBody>
          <a:bodyPr>
            <a:normAutofit fontScale="90000"/>
          </a:bodyPr>
          <a:lstStyle/>
          <a:p>
            <a:r>
              <a:rPr lang="en-US" sz="4200" dirty="0">
                <a:latin typeface="Lato" panose="020F0502020204030203" pitchFamily="34" charset="0"/>
                <a:ea typeface="Lato" panose="020F0502020204030203" pitchFamily="34" charset="0"/>
                <a:cs typeface="Lato" panose="020F0502020204030203" pitchFamily="34" charset="0"/>
              </a:rPr>
              <a:t>The Closer Connection Rules – Tax Planning for In-Bound Taxpayers, Income Earned Abroad and Bona Fide Residents of Puerto Rico</a:t>
            </a:r>
            <a:br>
              <a:rPr lang="en-US" sz="4200" dirty="0">
                <a:latin typeface="Lato" panose="020F0502020204030203" pitchFamily="34" charset="0"/>
                <a:ea typeface="Lato" panose="020F0502020204030203" pitchFamily="34" charset="0"/>
                <a:cs typeface="Lato" panose="020F0502020204030203" pitchFamily="34" charset="0"/>
              </a:rPr>
            </a:br>
            <a:endParaRPr lang="en-US" sz="4200" dirty="0">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F6BAE5E3-A4D3-D7D6-5777-A0CF9CB3AB69}"/>
              </a:ext>
            </a:extLst>
          </p:cNvPr>
          <p:cNvSpPr>
            <a:spLocks noGrp="1"/>
          </p:cNvSpPr>
          <p:nvPr>
            <p:ph type="subTitle" idx="1"/>
          </p:nvPr>
        </p:nvSpPr>
        <p:spPr>
          <a:xfrm>
            <a:off x="1524000" y="2839880"/>
            <a:ext cx="9144000" cy="1655762"/>
          </a:xfrm>
        </p:spPr>
        <p:txBody>
          <a:bodyPr>
            <a:normAutofit/>
          </a:bodyPr>
          <a:lstStyle/>
          <a:p>
            <a:pPr>
              <a:spcBef>
                <a:spcPts val="600"/>
              </a:spcBef>
            </a:pPr>
            <a:r>
              <a:rPr lang="en-US" dirty="0"/>
              <a:t>Understanding When and Why the Closer Connection Test Matters</a:t>
            </a:r>
          </a:p>
          <a:p>
            <a:pPr>
              <a:spcBef>
                <a:spcPts val="600"/>
              </a:spcBef>
            </a:pPr>
            <a:r>
              <a:rPr lang="en-US" dirty="0">
                <a:solidFill>
                  <a:srgbClr val="000000"/>
                </a:solidFill>
              </a:rPr>
              <a:t>July 8, 2025</a:t>
            </a:r>
          </a:p>
          <a:p>
            <a:endParaRPr lang="en-US" b="0" i="0" dirty="0">
              <a:solidFill>
                <a:srgbClr val="000000"/>
              </a:solidFill>
              <a:effectLst/>
              <a:latin typeface="Georgia" panose="02040502050405020303" pitchFamily="18" charset="0"/>
            </a:endParaRPr>
          </a:p>
          <a:p>
            <a:endParaRPr lang="en-US" dirty="0"/>
          </a:p>
        </p:txBody>
      </p:sp>
      <p:graphicFrame>
        <p:nvGraphicFramePr>
          <p:cNvPr id="7" name="Table 7">
            <a:extLst>
              <a:ext uri="{FF2B5EF4-FFF2-40B4-BE49-F238E27FC236}">
                <a16:creationId xmlns:a16="http://schemas.microsoft.com/office/drawing/2014/main" id="{8ABEDE4D-6168-7512-7427-8E0D243001FA}"/>
              </a:ext>
            </a:extLst>
          </p:cNvPr>
          <p:cNvGraphicFramePr>
            <a:graphicFrameLocks noGrp="1"/>
          </p:cNvGraphicFramePr>
          <p:nvPr>
            <p:extLst>
              <p:ext uri="{D42A27DB-BD31-4B8C-83A1-F6EECF244321}">
                <p14:modId xmlns:p14="http://schemas.microsoft.com/office/powerpoint/2010/main" val="2908768150"/>
              </p:ext>
            </p:extLst>
          </p:nvPr>
        </p:nvGraphicFramePr>
        <p:xfrm>
          <a:off x="405352" y="4384199"/>
          <a:ext cx="8748073" cy="1463040"/>
        </p:xfrm>
        <a:graphic>
          <a:graphicData uri="http://schemas.openxmlformats.org/drawingml/2006/table">
            <a:tbl>
              <a:tblPr firstRow="1" bandRow="1">
                <a:tableStyleId>{5202B0CA-FC54-4496-8BCA-5EF66A818D29}</a:tableStyleId>
              </a:tblPr>
              <a:tblGrid>
                <a:gridCol w="3064011">
                  <a:extLst>
                    <a:ext uri="{9D8B030D-6E8A-4147-A177-3AD203B41FA5}">
                      <a16:colId xmlns:a16="http://schemas.microsoft.com/office/drawing/2014/main" val="1904655984"/>
                    </a:ext>
                  </a:extLst>
                </a:gridCol>
                <a:gridCol w="3013946">
                  <a:extLst>
                    <a:ext uri="{9D8B030D-6E8A-4147-A177-3AD203B41FA5}">
                      <a16:colId xmlns:a16="http://schemas.microsoft.com/office/drawing/2014/main" val="3967835293"/>
                    </a:ext>
                  </a:extLst>
                </a:gridCol>
                <a:gridCol w="2670116">
                  <a:extLst>
                    <a:ext uri="{9D8B030D-6E8A-4147-A177-3AD203B41FA5}">
                      <a16:colId xmlns:a16="http://schemas.microsoft.com/office/drawing/2014/main" val="612512957"/>
                    </a:ext>
                  </a:extLst>
                </a:gridCol>
              </a:tblGrid>
              <a:tr h="370840">
                <a:tc>
                  <a:txBody>
                    <a:bodyPr/>
                    <a:lstStyle/>
                    <a:p>
                      <a:endParaRPr lang="en-US" sz="20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noFill/>
                  </a:tcPr>
                </a:tc>
                <a:tc>
                  <a:txBody>
                    <a:bodyPr/>
                    <a:lstStyle/>
                    <a:p>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Mark Leeds</a:t>
                      </a:r>
                    </a:p>
                  </a:txBody>
                  <a:tcPr>
                    <a:noFill/>
                  </a:tcPr>
                </a:tc>
                <a:tc>
                  <a:txBody>
                    <a:bodyPr/>
                    <a:lstStyle/>
                    <a:p>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Anthony </a:t>
                      </a:r>
                      <a:r>
                        <a:rPr lang="en-US" sz="2000" b="1" dirty="0" err="1">
                          <a:solidFill>
                            <a:schemeClr val="tx1"/>
                          </a:solidFill>
                          <a:latin typeface="Lato" panose="020F0502020204030203" pitchFamily="34" charset="0"/>
                          <a:ea typeface="Lato" panose="020F0502020204030203" pitchFamily="34" charset="0"/>
                          <a:cs typeface="Lato" panose="020F0502020204030203" pitchFamily="34" charset="0"/>
                        </a:rPr>
                        <a:t>Diosdi</a:t>
                      </a:r>
                      <a:endParaRPr lang="en-US" sz="20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noFill/>
                  </a:tcPr>
                </a:tc>
                <a:extLst>
                  <a:ext uri="{0D108BD9-81ED-4DB2-BD59-A6C34878D82A}">
                    <a16:rowId xmlns:a16="http://schemas.microsoft.com/office/drawing/2014/main" val="2507350874"/>
                  </a:ext>
                </a:extLst>
              </a:tr>
              <a:tr h="370840">
                <a:tc>
                  <a:txBody>
                    <a:bodyPr/>
                    <a:lstStyle/>
                    <a:p>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noFill/>
                  </a:tcPr>
                </a:tc>
                <a:tc>
                  <a:txBody>
                    <a:bodyPr/>
                    <a:lstStyle/>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Partner</a:t>
                      </a:r>
                    </a:p>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mark.leeds@pillsburylaw.com</a:t>
                      </a:r>
                    </a:p>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212.858.1080</a:t>
                      </a:r>
                    </a:p>
                  </a:txBody>
                  <a:tcPr>
                    <a:noFill/>
                  </a:tcPr>
                </a:tc>
                <a:tc>
                  <a:txBody>
                    <a:bodyPr/>
                    <a:lstStyle/>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Managing Shareholder</a:t>
                      </a:r>
                    </a:p>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adiosdi@sftaxcounsel.com</a:t>
                      </a:r>
                    </a:p>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415.318.3990</a:t>
                      </a:r>
                    </a:p>
                    <a:p>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noFill/>
                  </a:tcPr>
                </a:tc>
                <a:extLst>
                  <a:ext uri="{0D108BD9-81ED-4DB2-BD59-A6C34878D82A}">
                    <a16:rowId xmlns:a16="http://schemas.microsoft.com/office/drawing/2014/main" val="3410367635"/>
                  </a:ext>
                </a:extLst>
              </a:tr>
            </a:tbl>
          </a:graphicData>
        </a:graphic>
      </p:graphicFrame>
    </p:spTree>
    <p:extLst>
      <p:ext uri="{BB962C8B-B14F-4D97-AF65-F5344CB8AC3E}">
        <p14:creationId xmlns:p14="http://schemas.microsoft.com/office/powerpoint/2010/main" val="338336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CD2F6-DAC6-06BB-42F4-C4AC10C92D1E}"/>
              </a:ext>
            </a:extLst>
          </p:cNvPr>
          <p:cNvSpPr>
            <a:spLocks noGrp="1"/>
          </p:cNvSpPr>
          <p:nvPr>
            <p:ph type="title"/>
          </p:nvPr>
        </p:nvSpPr>
        <p:spPr/>
        <p:txBody>
          <a:bodyPr/>
          <a:lstStyle/>
          <a:p>
            <a:r>
              <a:rPr lang="en-US" dirty="0"/>
              <a:t>Speakers</a:t>
            </a:r>
          </a:p>
        </p:txBody>
      </p:sp>
      <p:pic>
        <p:nvPicPr>
          <p:cNvPr id="3" name="Picture 2" descr="A person in a suit and tie&#10;&#10;AI-generated content may be incorrect.">
            <a:extLst>
              <a:ext uri="{FF2B5EF4-FFF2-40B4-BE49-F238E27FC236}">
                <a16:creationId xmlns:a16="http://schemas.microsoft.com/office/drawing/2014/main" id="{92F63A76-1ACA-B958-0F9C-878749AE3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95" y="1355496"/>
            <a:ext cx="1315595" cy="1973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2">
            <a:extLst>
              <a:ext uri="{FF2B5EF4-FFF2-40B4-BE49-F238E27FC236}">
                <a16:creationId xmlns:a16="http://schemas.microsoft.com/office/drawing/2014/main" id="{720E0F82-BFB2-B72F-0AE4-942F3ACA7844}"/>
              </a:ext>
            </a:extLst>
          </p:cNvPr>
          <p:cNvSpPr txBox="1">
            <a:spLocks/>
          </p:cNvSpPr>
          <p:nvPr/>
        </p:nvSpPr>
        <p:spPr>
          <a:xfrm>
            <a:off x="2841172" y="1244600"/>
            <a:ext cx="8512628" cy="5062894"/>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b="1" i="0" u="none" strike="noStrike" kern="1200" cap="none" spc="0" normalizeH="0" baseline="0" noProof="0" dirty="0">
                <a:ln>
                  <a:noFill/>
                </a:ln>
                <a:solidFill>
                  <a:srgbClr val="464F57"/>
                </a:solidFill>
                <a:effectLst/>
                <a:uLnTx/>
                <a:uFillTx/>
                <a:latin typeface="Times New Roman" panose="02020603050405020304" pitchFamily="18" charset="0"/>
                <a:cs typeface="Times New Roman" panose="02020603050405020304" pitchFamily="18" charset="0"/>
              </a:rPr>
              <a:t>Mark Leeds, Partner - 212.858.1080 – mark.leeds@pillsburylaw.com</a:t>
            </a:r>
          </a:p>
          <a:p>
            <a:pPr marL="0" marR="0" lvl="1" indent="0" algn="just"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sz="1200" b="0" i="0" u="none" strike="noStrike" kern="1200" cap="none" spc="0" normalizeH="0" baseline="0" noProof="0" dirty="0">
                <a:ln>
                  <a:noFill/>
                </a:ln>
                <a:solidFill>
                  <a:srgbClr val="464F57"/>
                </a:solidFill>
                <a:effectLst/>
                <a:uLnTx/>
                <a:uFillTx/>
                <a:latin typeface="Times New Roman" panose="02020603050405020304" pitchFamily="18" charset="0"/>
                <a:cs typeface="Times New Roman" panose="02020603050405020304" pitchFamily="18" charset="0"/>
              </a:rPr>
              <a:t>Mr. Leeds focuses his practice on the tax consequences of a variety of cross-border and domestic capital markets products and strategies, including migrating individuals and businesses to Puerto Rico in a manner that ensures compliance with both of the US tax rules for bona fide residents of Puerto Rico and the Puerto Rico Act 60 rules. Mark also has experience in responding to Internal Revenue Service examinations of US individuals and businesses who have become bona fide residents of Puerto Rico. In addition to cross-border Puerto Rico work, Mark advises on the tax aspects of capital markets, structured finance, derivatives, financial products and insurance transactions and has extensive experience working with both buyers and sellers to develop and structure complex derivatives. </a:t>
            </a:r>
          </a:p>
          <a:p>
            <a:pPr marL="0" marR="0" lvl="1" indent="0" algn="just"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endParaRPr lang="en-US" altLang="en-US" sz="1200" dirty="0">
              <a:solidFill>
                <a:srgbClr val="464F57"/>
              </a:solidFill>
              <a:latin typeface="Times New Roman" panose="02020603050405020304" pitchFamily="18" charset="0"/>
              <a:cs typeface="Times New Roman" panose="02020603050405020304" pitchFamily="18" charset="0"/>
            </a:endParaRPr>
          </a:p>
          <a:p>
            <a:pPr marL="0" marR="0" lvl="1" indent="0" algn="just" defTabSz="914400" rtl="0" eaLnBrk="1" fontAlgn="auto" latinLnBrk="0" hangingPunct="1">
              <a:lnSpc>
                <a:spcPts val="2000"/>
              </a:lnSpc>
              <a:spcBef>
                <a:spcPct val="0"/>
              </a:spcBef>
              <a:spcAft>
                <a:spcPts val="600"/>
              </a:spcAft>
              <a:buClr>
                <a:srgbClr val="FA6600"/>
              </a:buClr>
              <a:buSzPct val="85000"/>
              <a:buFont typeface="Arial" pitchFamily="34" charset="0"/>
              <a:buNone/>
              <a:tabLst/>
              <a:defRPr/>
            </a:pPr>
            <a:r>
              <a:rPr kumimoji="0" lang="en-US" altLang="en-US" b="1" i="0" u="none" strike="noStrike" kern="1200" cap="none" spc="0" normalizeH="0" baseline="0" noProof="0" dirty="0">
                <a:ln>
                  <a:noFill/>
                </a:ln>
                <a:solidFill>
                  <a:srgbClr val="464F57"/>
                </a:solidFill>
                <a:effectLst/>
                <a:uLnTx/>
                <a:uFillTx/>
                <a:latin typeface="Times New Roman" panose="02020603050405020304" pitchFamily="18" charset="0"/>
                <a:cs typeface="Times New Roman" panose="02020603050405020304" pitchFamily="18" charset="0"/>
              </a:rPr>
              <a:t>Bio to come</a:t>
            </a:r>
            <a:r>
              <a:rPr kumimoji="0" lang="en-US" altLang="en-US" sz="1200" b="0" i="0" u="none" strike="noStrike" kern="1200" cap="none" spc="0" normalizeH="0" baseline="0" noProof="0" dirty="0">
                <a:ln>
                  <a:noFill/>
                </a:ln>
                <a:solidFill>
                  <a:srgbClr val="464F57"/>
                </a:solidFill>
                <a:effectLst/>
                <a:uLnTx/>
                <a:uFillTx/>
                <a:latin typeface="Times New Roman" panose="02020603050405020304" pitchFamily="18" charset="0"/>
                <a:cs typeface="Times New Roman" panose="02020603050405020304" pitchFamily="18" charset="0"/>
              </a:rPr>
              <a:t>.</a:t>
            </a:r>
          </a:p>
        </p:txBody>
      </p:sp>
      <p:pic>
        <p:nvPicPr>
          <p:cNvPr id="5" name="Picture 2" descr="father with daughter playing">
            <a:extLst>
              <a:ext uri="{FF2B5EF4-FFF2-40B4-BE49-F238E27FC236}">
                <a16:creationId xmlns:a16="http://schemas.microsoft.com/office/drawing/2014/main" id="{BAB37918-A2C7-E8F4-30CC-DB8230813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956" y="4006390"/>
            <a:ext cx="1676793" cy="167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8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8BF7-CED0-0BCD-29F8-45E3D69DB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C473B-5B9B-1C0C-DA78-36781DEE230D}"/>
              </a:ext>
            </a:extLst>
          </p:cNvPr>
          <p:cNvSpPr>
            <a:spLocks noGrp="1"/>
          </p:cNvSpPr>
          <p:nvPr>
            <p:ph type="title"/>
          </p:nvPr>
        </p:nvSpPr>
        <p:spPr>
          <a:xfrm>
            <a:off x="838200" y="2665266"/>
            <a:ext cx="10515600" cy="879475"/>
          </a:xfrm>
        </p:spPr>
        <p:txBody>
          <a:bodyPr>
            <a:noAutofit/>
          </a:bodyPr>
          <a:lstStyle/>
          <a:p>
            <a:pPr algn="ctr"/>
            <a:r>
              <a:rPr lang="en-US" sz="8000" b="1" dirty="0"/>
              <a:t>Rules for the US Taxation of Foreign Individuals</a:t>
            </a:r>
          </a:p>
        </p:txBody>
      </p:sp>
    </p:spTree>
    <p:extLst>
      <p:ext uri="{BB962C8B-B14F-4D97-AF65-F5344CB8AC3E}">
        <p14:creationId xmlns:p14="http://schemas.microsoft.com/office/powerpoint/2010/main" val="20799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013B77-67BB-430E-8A1F-8CBF5B68242C}"/>
              </a:ext>
            </a:extLst>
          </p:cNvPr>
          <p:cNvSpPr>
            <a:spLocks noGrp="1"/>
          </p:cNvSpPr>
          <p:nvPr>
            <p:ph type="body" sz="quarter" idx="10"/>
          </p:nvPr>
        </p:nvSpPr>
        <p:spPr>
          <a:xfrm>
            <a:off x="282804" y="1330126"/>
            <a:ext cx="11491274" cy="4546800"/>
          </a:xfrm>
        </p:spPr>
        <p:txBody>
          <a:bodyPr>
            <a:normAutofit lnSpcReduction="10000"/>
          </a:bodyPr>
          <a:lstStyle/>
          <a:p>
            <a:pPr lvl="1"/>
            <a:r>
              <a:rPr lang="en-US" sz="1800" b="1" dirty="0"/>
              <a:t>Nonresident aliens (NRA)</a:t>
            </a:r>
          </a:p>
          <a:p>
            <a:pPr lvl="2"/>
            <a:r>
              <a:rPr lang="en-US" sz="1800" b="1" dirty="0"/>
              <a:t>Only subject to tax on income from sources within the United States (“U.S.-source” income)</a:t>
            </a:r>
          </a:p>
          <a:p>
            <a:pPr lvl="3"/>
            <a:r>
              <a:rPr lang="en-US" b="1" dirty="0"/>
              <a:t>U.S.-source income taxed under two different regimes:</a:t>
            </a:r>
          </a:p>
          <a:p>
            <a:pPr lvl="4"/>
            <a:r>
              <a:rPr lang="en-US" b="1" dirty="0"/>
              <a:t>U.S.-source income not connected with a U.S. business taxed at flat 30% rate (unless reduced rate in Code or a treaty)</a:t>
            </a:r>
          </a:p>
          <a:p>
            <a:pPr lvl="4"/>
            <a:r>
              <a:rPr lang="en-US" b="1" dirty="0"/>
              <a:t>U.S.-source income connected with a U.S. business taxed a normal graduated rates</a:t>
            </a:r>
          </a:p>
          <a:p>
            <a:pPr lvl="2"/>
            <a:r>
              <a:rPr lang="en-US" sz="1800" b="1" dirty="0"/>
              <a:t>Generally allowed fewer deductions</a:t>
            </a:r>
          </a:p>
          <a:p>
            <a:pPr lvl="2"/>
            <a:r>
              <a:rPr lang="en-US" sz="1800" b="1" dirty="0"/>
              <a:t>Generally cannot file as “married filing jointly” (MFJ) (absent making an election under section 6013(g) or (h))</a:t>
            </a:r>
          </a:p>
          <a:p>
            <a:pPr lvl="1"/>
            <a:endParaRPr lang="en-US" sz="1800" b="1" dirty="0"/>
          </a:p>
          <a:p>
            <a:pPr lvl="1"/>
            <a:r>
              <a:rPr lang="en-US" sz="1800" b="1" dirty="0"/>
              <a:t>Resident aliens</a:t>
            </a:r>
          </a:p>
          <a:p>
            <a:pPr lvl="2"/>
            <a:r>
              <a:rPr lang="en-US" sz="1800" b="1" dirty="0"/>
              <a:t>Subject to tax in the same manner as a U.S. citizen</a:t>
            </a:r>
          </a:p>
          <a:p>
            <a:pPr lvl="3"/>
            <a:r>
              <a:rPr lang="en-US" b="1" dirty="0"/>
              <a:t>Taxed on all income from all sources</a:t>
            </a:r>
          </a:p>
          <a:p>
            <a:pPr lvl="3"/>
            <a:r>
              <a:rPr lang="en-US" b="1" dirty="0"/>
              <a:t>Eligible for more deductions/credits than NRA</a:t>
            </a:r>
          </a:p>
          <a:p>
            <a:pPr lvl="3"/>
            <a:r>
              <a:rPr lang="en-US" b="1" dirty="0"/>
              <a:t>May file as married filing jointly</a:t>
            </a:r>
          </a:p>
          <a:p>
            <a:pPr lvl="3"/>
            <a:endParaRPr lang="en-US" dirty="0"/>
          </a:p>
          <a:p>
            <a:pPr lvl="1"/>
            <a:endParaRPr lang="en-US" sz="1600" dirty="0"/>
          </a:p>
        </p:txBody>
      </p:sp>
      <p:sp>
        <p:nvSpPr>
          <p:cNvPr id="5" name="Title 4">
            <a:extLst>
              <a:ext uri="{FF2B5EF4-FFF2-40B4-BE49-F238E27FC236}">
                <a16:creationId xmlns:a16="http://schemas.microsoft.com/office/drawing/2014/main" id="{05F70E92-EEC8-4E0B-BE96-11D51A983627}"/>
              </a:ext>
            </a:extLst>
          </p:cNvPr>
          <p:cNvSpPr>
            <a:spLocks noGrp="1"/>
          </p:cNvSpPr>
          <p:nvPr>
            <p:ph type="title"/>
          </p:nvPr>
        </p:nvSpPr>
        <p:spPr>
          <a:xfrm>
            <a:off x="838200" y="4563"/>
            <a:ext cx="10515600" cy="1325563"/>
          </a:xfrm>
        </p:spPr>
        <p:txBody>
          <a:bodyPr/>
          <a:lstStyle/>
          <a:p>
            <a:pPr algn="ctr"/>
            <a:r>
              <a:rPr lang="en-US" b="1" dirty="0"/>
              <a:t>U.S. taxation of foreign nationals</a:t>
            </a:r>
          </a:p>
        </p:txBody>
      </p:sp>
    </p:spTree>
    <p:extLst>
      <p:ext uri="{BB962C8B-B14F-4D97-AF65-F5344CB8AC3E}">
        <p14:creationId xmlns:p14="http://schemas.microsoft.com/office/powerpoint/2010/main" val="214970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013B77-67BB-430E-8A1F-8CBF5B68242C}"/>
              </a:ext>
            </a:extLst>
          </p:cNvPr>
          <p:cNvSpPr>
            <a:spLocks noGrp="1"/>
          </p:cNvSpPr>
          <p:nvPr>
            <p:ph type="body" sz="quarter" idx="10"/>
          </p:nvPr>
        </p:nvSpPr>
        <p:spPr/>
        <p:txBody>
          <a:bodyPr>
            <a:normAutofit fontScale="40000" lnSpcReduction="20000"/>
          </a:bodyPr>
          <a:lstStyle/>
          <a:p>
            <a:pPr marL="135255" lvl="2" indent="-135255"/>
            <a:r>
              <a:rPr lang="en-US" sz="9800" b="1" dirty="0"/>
              <a:t>In year of transition (arrival/departure) from United States, foreign national may be a resident alien for part of the year and NRA for part of the year</a:t>
            </a:r>
          </a:p>
          <a:p>
            <a:pPr marL="135255" lvl="2" indent="-135255"/>
            <a:endParaRPr lang="en-US" sz="9800" b="1" dirty="0">
              <a:cs typeface="Arial"/>
            </a:endParaRPr>
          </a:p>
          <a:p>
            <a:pPr marL="271145" lvl="3" indent="-135255"/>
            <a:r>
              <a:rPr lang="en-US" sz="9800" b="1" dirty="0"/>
              <a:t>Taxed as an NRA for the part of the year the individual is an NRA </a:t>
            </a:r>
          </a:p>
          <a:p>
            <a:pPr marL="271145" lvl="3" indent="-135255"/>
            <a:endParaRPr lang="en-US" sz="9800" b="1" dirty="0">
              <a:cs typeface="Arial"/>
            </a:endParaRPr>
          </a:p>
          <a:p>
            <a:pPr marL="271145" lvl="3" indent="-135255"/>
            <a:r>
              <a:rPr lang="en-US" sz="9800" b="1" dirty="0"/>
              <a:t>Taxed as a resident alien for the part of the year the individual is a resident alien</a:t>
            </a:r>
            <a:endParaRPr lang="en-US" sz="9800" b="1" dirty="0">
              <a:cs typeface="Arial"/>
            </a:endParaRPr>
          </a:p>
          <a:p>
            <a:pPr marL="271145" lvl="3" indent="-135255"/>
            <a:endParaRPr lang="en-US" sz="9800" b="1" dirty="0">
              <a:cs typeface="Arial"/>
            </a:endParaRPr>
          </a:p>
          <a:p>
            <a:pPr marL="271145" lvl="3" indent="-135255"/>
            <a:endParaRPr lang="en-US" sz="9800" dirty="0">
              <a:cs typeface="Arial"/>
            </a:endParaRPr>
          </a:p>
          <a:p>
            <a:pPr marL="271145" lvl="3" indent="-135255"/>
            <a:endParaRPr lang="en-US" sz="9800" dirty="0">
              <a:cs typeface="Arial"/>
            </a:endParaRPr>
          </a:p>
          <a:p>
            <a:pPr marL="271145" lvl="3" indent="-135255"/>
            <a:endParaRPr lang="en-US" sz="9800" dirty="0">
              <a:cs typeface="Arial"/>
            </a:endParaRPr>
          </a:p>
          <a:p>
            <a:pPr marL="271145" lvl="3" indent="-135255"/>
            <a:endParaRPr lang="en-US" sz="9800" dirty="0">
              <a:cs typeface="Arial"/>
            </a:endParaRPr>
          </a:p>
          <a:p>
            <a:pPr marL="271145" lvl="3" indent="-135255"/>
            <a:endParaRPr lang="en-US" sz="9800" dirty="0">
              <a:cs typeface="Arial"/>
            </a:endParaRPr>
          </a:p>
          <a:p>
            <a:pPr marL="271145" lvl="3" indent="-135255"/>
            <a:endParaRPr lang="en-US" sz="9800" dirty="0">
              <a:cs typeface="Arial"/>
            </a:endParaRPr>
          </a:p>
          <a:p>
            <a:pPr marL="271145" lvl="3" indent="-135255"/>
            <a:endParaRPr lang="en-US" sz="9800" dirty="0">
              <a:cs typeface="Arial"/>
            </a:endParaRPr>
          </a:p>
          <a:p>
            <a:pPr marL="271145" lvl="3" indent="-135255"/>
            <a:endParaRPr lang="en-US" sz="9800" dirty="0">
              <a:cs typeface="Arial"/>
            </a:endParaRPr>
          </a:p>
          <a:p>
            <a:pPr marL="271145" lvl="3" indent="-135255"/>
            <a:endParaRPr lang="en-US" sz="9800" dirty="0">
              <a:cs typeface="Arial"/>
            </a:endParaRPr>
          </a:p>
          <a:p>
            <a:pPr lvl="1" algn="r"/>
            <a:endParaRPr lang="en-US" sz="9800" b="1" dirty="0"/>
          </a:p>
          <a:p>
            <a:pPr lvl="1" algn="r"/>
            <a:endParaRPr lang="en-US" sz="9800" b="1" dirty="0"/>
          </a:p>
          <a:p>
            <a:endParaRPr lang="en-US" sz="1200" dirty="0"/>
          </a:p>
        </p:txBody>
      </p:sp>
      <p:sp>
        <p:nvSpPr>
          <p:cNvPr id="5" name="Title 4">
            <a:extLst>
              <a:ext uri="{FF2B5EF4-FFF2-40B4-BE49-F238E27FC236}">
                <a16:creationId xmlns:a16="http://schemas.microsoft.com/office/drawing/2014/main" id="{05F70E92-EEC8-4E0B-BE96-11D51A983627}"/>
              </a:ext>
            </a:extLst>
          </p:cNvPr>
          <p:cNvSpPr>
            <a:spLocks noGrp="1"/>
          </p:cNvSpPr>
          <p:nvPr>
            <p:ph type="title"/>
          </p:nvPr>
        </p:nvSpPr>
        <p:spPr>
          <a:xfrm>
            <a:off x="838200" y="4563"/>
            <a:ext cx="10515600" cy="1325563"/>
          </a:xfrm>
        </p:spPr>
        <p:txBody>
          <a:bodyPr>
            <a:normAutofit/>
          </a:bodyPr>
          <a:lstStyle/>
          <a:p>
            <a:pPr algn="ctr"/>
            <a:r>
              <a:rPr lang="en-US" sz="7200" b="1" dirty="0"/>
              <a:t>Part-Year Residents</a:t>
            </a:r>
          </a:p>
        </p:txBody>
      </p:sp>
    </p:spTree>
    <p:extLst>
      <p:ext uri="{BB962C8B-B14F-4D97-AF65-F5344CB8AC3E}">
        <p14:creationId xmlns:p14="http://schemas.microsoft.com/office/powerpoint/2010/main" val="229239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82E93-F793-43D3-9EB9-60051AA6ABAB}"/>
              </a:ext>
            </a:extLst>
          </p:cNvPr>
          <p:cNvSpPr>
            <a:spLocks noGrp="1"/>
          </p:cNvSpPr>
          <p:nvPr>
            <p:ph type="body" sz="quarter" idx="10"/>
          </p:nvPr>
        </p:nvSpPr>
        <p:spPr/>
        <p:txBody>
          <a:bodyPr/>
          <a:lstStyle/>
          <a:p>
            <a:r>
              <a:rPr lang="en-US" b="1" dirty="0"/>
              <a:t>Foreign national is considered NRA </a:t>
            </a:r>
            <a:r>
              <a:rPr lang="en-US" b="1" i="1" dirty="0"/>
              <a:t>unless</a:t>
            </a:r>
            <a:r>
              <a:rPr lang="en-US" b="1" dirty="0"/>
              <a:t> individual meets any of the following residency tests:</a:t>
            </a:r>
          </a:p>
          <a:p>
            <a:pPr marL="257175" lvl="1" indent="-257175">
              <a:buFont typeface="+mj-lt"/>
              <a:buAutoNum type="arabicPeriod"/>
            </a:pPr>
            <a:r>
              <a:rPr lang="en-US" sz="2800" b="1" dirty="0"/>
              <a:t>Substantial presence test (SPT);</a:t>
            </a:r>
          </a:p>
          <a:p>
            <a:pPr marL="257175" lvl="1" indent="-257175">
              <a:buFont typeface="+mj-lt"/>
              <a:buAutoNum type="arabicPeriod"/>
            </a:pPr>
            <a:r>
              <a:rPr lang="en-US" sz="2800" b="1" dirty="0"/>
              <a:t>Lawful permanent resident test (“the green card test”)</a:t>
            </a:r>
          </a:p>
          <a:p>
            <a:pPr marL="257175" lvl="1" indent="-257175">
              <a:buFont typeface="+mj-lt"/>
              <a:buAutoNum type="arabicPeriod"/>
            </a:pPr>
            <a:r>
              <a:rPr lang="en-US" sz="2800" b="1" dirty="0"/>
              <a:t>First-year residency election under section 7701(b)(4)</a:t>
            </a:r>
          </a:p>
          <a:p>
            <a:pPr lvl="1"/>
            <a:endParaRPr lang="en-US" sz="2800" b="1" dirty="0"/>
          </a:p>
          <a:p>
            <a:pPr lvl="1"/>
            <a:r>
              <a:rPr lang="en-US" sz="2800" b="1" dirty="0"/>
              <a:t>A married foreign national may be able to elect to be treated as a full-year U.S. resident under section 6013(g) or (h) if specified requirements are satisfied.</a:t>
            </a:r>
          </a:p>
          <a:p>
            <a:pPr lvl="1"/>
            <a:endParaRPr lang="en-US" sz="2800" b="1" dirty="0"/>
          </a:p>
          <a:p>
            <a:pPr lvl="1"/>
            <a:endParaRPr lang="en-US" sz="2800" b="1" dirty="0"/>
          </a:p>
          <a:p>
            <a:pPr lvl="1"/>
            <a:endParaRPr lang="en-US" sz="2800" b="1"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p:txBody>
      </p:sp>
      <p:sp>
        <p:nvSpPr>
          <p:cNvPr id="3" name="Title 2">
            <a:extLst>
              <a:ext uri="{FF2B5EF4-FFF2-40B4-BE49-F238E27FC236}">
                <a16:creationId xmlns:a16="http://schemas.microsoft.com/office/drawing/2014/main" id="{9348F9F0-BDF9-41FD-81F9-B8102B929C81}"/>
              </a:ext>
            </a:extLst>
          </p:cNvPr>
          <p:cNvSpPr>
            <a:spLocks noGrp="1"/>
          </p:cNvSpPr>
          <p:nvPr>
            <p:ph type="title"/>
          </p:nvPr>
        </p:nvSpPr>
        <p:spPr>
          <a:xfrm>
            <a:off x="838200" y="4563"/>
            <a:ext cx="10515600" cy="1325563"/>
          </a:xfrm>
        </p:spPr>
        <p:txBody>
          <a:bodyPr>
            <a:normAutofit/>
          </a:bodyPr>
          <a:lstStyle/>
          <a:p>
            <a:pPr algn="ctr"/>
            <a:r>
              <a:rPr lang="en-US" sz="6600" b="1" dirty="0"/>
              <a:t>Determining residency</a:t>
            </a:r>
          </a:p>
        </p:txBody>
      </p:sp>
    </p:spTree>
    <p:extLst>
      <p:ext uri="{BB962C8B-B14F-4D97-AF65-F5344CB8AC3E}">
        <p14:creationId xmlns:p14="http://schemas.microsoft.com/office/powerpoint/2010/main" val="2597386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Laura theme">
  <a:themeElements>
    <a:clrScheme name="BARBRI 2024 Theme">
      <a:dk1>
        <a:srgbClr val="000000"/>
      </a:dk1>
      <a:lt1>
        <a:srgbClr val="FFFFFF"/>
      </a:lt1>
      <a:dk2>
        <a:srgbClr val="2A5488"/>
      </a:dk2>
      <a:lt2>
        <a:srgbClr val="464F57"/>
      </a:lt2>
      <a:accent1>
        <a:srgbClr val="235BA8"/>
      </a:accent1>
      <a:accent2>
        <a:srgbClr val="FA6600"/>
      </a:accent2>
      <a:accent3>
        <a:srgbClr val="504539"/>
      </a:accent3>
      <a:accent4>
        <a:srgbClr val="CAC9C7"/>
      </a:accent4>
      <a:accent5>
        <a:srgbClr val="ECECEC"/>
      </a:accent5>
      <a:accent6>
        <a:srgbClr val="235BA8"/>
      </a:accent6>
      <a:hlink>
        <a:srgbClr val="235BA8"/>
      </a:hlink>
      <a:folHlink>
        <a:srgbClr val="FD7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_Template" id="{65D016D1-79E4-9B4B-A589-6BFCD85D09E8}" vid="{B1985E89-3DFE-9843-9F53-9B6FBF8C08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4138</Words>
  <Application>Microsoft Office PowerPoint</Application>
  <PresentationFormat>Widescreen</PresentationFormat>
  <Paragraphs>388</Paragraphs>
  <Slides>39</Slides>
  <Notes>3</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39</vt:i4>
      </vt:variant>
    </vt:vector>
  </HeadingPairs>
  <TitlesOfParts>
    <vt:vector size="58" baseType="lpstr">
      <vt:lpstr>Bitter</vt:lpstr>
      <vt:lpstr>Bitter Medium</vt:lpstr>
      <vt:lpstr>Bitter SemiBold</vt:lpstr>
      <vt:lpstr>Nunito Medium</vt:lpstr>
      <vt:lpstr>System Font Regular</vt:lpstr>
      <vt:lpstr>Aptos</vt:lpstr>
      <vt:lpstr>Arial</vt:lpstr>
      <vt:lpstr>Calibri</vt:lpstr>
      <vt:lpstr>Calibri Light</vt:lpstr>
      <vt:lpstr>Courier New</vt:lpstr>
      <vt:lpstr>Georgia</vt:lpstr>
      <vt:lpstr>Lato</vt:lpstr>
      <vt:lpstr>Nunito</vt:lpstr>
      <vt:lpstr>Nunito Light</vt:lpstr>
      <vt:lpstr>Nunito SemiBold</vt:lpstr>
      <vt:lpstr>Segoe UI</vt:lpstr>
      <vt:lpstr>Times New Roman</vt:lpstr>
      <vt:lpstr>Office Theme</vt:lpstr>
      <vt:lpstr>New Laura theme</vt:lpstr>
      <vt:lpstr>The Closer Connection Rules – Tax Planning for In-Bound Taxpayers, Income Earned Abroad and Bona Fide Residents of Puerto Rico</vt:lpstr>
      <vt:lpstr>Continuing Education Credits</vt:lpstr>
      <vt:lpstr>PowerPoint Presentation</vt:lpstr>
      <vt:lpstr>The Closer Connection Rules – Tax Planning for In-Bound Taxpayers, Income Earned Abroad and Bona Fide Residents of Puerto Rico </vt:lpstr>
      <vt:lpstr>Speakers</vt:lpstr>
      <vt:lpstr>Rules for the US Taxation of Foreign Individuals</vt:lpstr>
      <vt:lpstr>U.S. taxation of foreign nationals</vt:lpstr>
      <vt:lpstr>Part-Year Residents</vt:lpstr>
      <vt:lpstr>Determining residency</vt:lpstr>
      <vt:lpstr>Substantial presence test (SPT)</vt:lpstr>
      <vt:lpstr>Defining U.S. Presence</vt:lpstr>
      <vt:lpstr>Exceptions to Physical Presence Test Day Count</vt:lpstr>
      <vt:lpstr>Passing Through Exceptions</vt:lpstr>
      <vt:lpstr>What Constitutes the “United States” for SPT</vt:lpstr>
      <vt:lpstr>Rules for Income Earned Abroad by US Persons</vt:lpstr>
      <vt:lpstr>Qualified Residents</vt:lpstr>
      <vt:lpstr>Tax Home Alone Insufficient for Exclusion</vt:lpstr>
      <vt:lpstr>Determining When an Individual Is a Bona Fide Resident of Puerto Rico</vt:lpstr>
      <vt:lpstr>Bona Fide Residency Tests</vt:lpstr>
      <vt:lpstr>Bona Fide Residency Tests:  Presence Test</vt:lpstr>
      <vt:lpstr>Presence Test: Counting Puerto Rico Days</vt:lpstr>
      <vt:lpstr>Bona Fide Residency Tests:  Tax Home Test</vt:lpstr>
      <vt:lpstr>The Tax Home &amp; Closer Connection Exception for Foreign Persons</vt:lpstr>
      <vt:lpstr>Closer connection exception (CCE) for Foreign Persons</vt:lpstr>
      <vt:lpstr>Tax “Home” Is a Misnomer</vt:lpstr>
      <vt:lpstr>Tax Home Factors</vt:lpstr>
      <vt:lpstr>Other Tax Home Requirements</vt:lpstr>
      <vt:lpstr>When Is There a Closer Connection?</vt:lpstr>
      <vt:lpstr>More Closer Connection Factors</vt:lpstr>
      <vt:lpstr>More Closer Connection Factors</vt:lpstr>
      <vt:lpstr>Morgan Facts (Earned Income Exclusion)</vt:lpstr>
      <vt:lpstr>Adapting New York Case Law on Snowbirds</vt:lpstr>
      <vt:lpstr>Closer Connection Filing Requirements</vt:lpstr>
      <vt:lpstr>Internal Revenue Service Puerto Rico Residency Audits</vt:lpstr>
      <vt:lpstr>IRS Campaigns:  Background</vt:lpstr>
      <vt:lpstr>Relevant IRS Audit Campaigns</vt:lpstr>
      <vt:lpstr>IRS Campaigns:  Pattern IDR – Residency Questions</vt:lpstr>
      <vt:lpstr>IRS Campaigns:  Pattern IDR – Residency Questions</vt:lpstr>
      <vt:lpstr>IRS Campaigns:  Pattern IDR – Residency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Tate, Bria</dc:creator>
  <cp:lastModifiedBy>Tate, Bria</cp:lastModifiedBy>
  <cp:revision>1</cp:revision>
  <dcterms:created xsi:type="dcterms:W3CDTF">1900-01-01T05:00:00Z</dcterms:created>
  <dcterms:modified xsi:type="dcterms:W3CDTF">2025-07-08T17:53:48Z</dcterms:modified>
</cp:coreProperties>
</file>